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3" r:id="rId4"/>
  </p:sldMasterIdLst>
  <p:notesMasterIdLst>
    <p:notesMasterId r:id="rId50"/>
  </p:notesMasterIdLst>
  <p:handoutMasterIdLst>
    <p:handoutMasterId r:id="rId51"/>
  </p:handoutMasterIdLst>
  <p:sldIdLst>
    <p:sldId id="434" r:id="rId5"/>
    <p:sldId id="344" r:id="rId6"/>
    <p:sldId id="416" r:id="rId7"/>
    <p:sldId id="446" r:id="rId8"/>
    <p:sldId id="447" r:id="rId9"/>
    <p:sldId id="443" r:id="rId10"/>
    <p:sldId id="448" r:id="rId11"/>
    <p:sldId id="456" r:id="rId12"/>
    <p:sldId id="455" r:id="rId13"/>
    <p:sldId id="449" r:id="rId14"/>
    <p:sldId id="457" r:id="rId15"/>
    <p:sldId id="485" r:id="rId16"/>
    <p:sldId id="486" r:id="rId17"/>
    <p:sldId id="487" r:id="rId18"/>
    <p:sldId id="488" r:id="rId19"/>
    <p:sldId id="489" r:id="rId20"/>
    <p:sldId id="490" r:id="rId21"/>
    <p:sldId id="491" r:id="rId22"/>
    <p:sldId id="492" r:id="rId23"/>
    <p:sldId id="493" r:id="rId24"/>
    <p:sldId id="494" r:id="rId25"/>
    <p:sldId id="495" r:id="rId26"/>
    <p:sldId id="496" r:id="rId27"/>
    <p:sldId id="497" r:id="rId28"/>
    <p:sldId id="498" r:id="rId29"/>
    <p:sldId id="499" r:id="rId30"/>
    <p:sldId id="500" r:id="rId31"/>
    <p:sldId id="501" r:id="rId32"/>
    <p:sldId id="502" r:id="rId33"/>
    <p:sldId id="503" r:id="rId34"/>
    <p:sldId id="504" r:id="rId35"/>
    <p:sldId id="505" r:id="rId36"/>
    <p:sldId id="506" r:id="rId37"/>
    <p:sldId id="507" r:id="rId38"/>
    <p:sldId id="508" r:id="rId39"/>
    <p:sldId id="453" r:id="rId40"/>
    <p:sldId id="444" r:id="rId41"/>
    <p:sldId id="454" r:id="rId42"/>
    <p:sldId id="458" r:id="rId43"/>
    <p:sldId id="445" r:id="rId44"/>
    <p:sldId id="439" r:id="rId45"/>
    <p:sldId id="388" r:id="rId46"/>
    <p:sldId id="413" r:id="rId47"/>
    <p:sldId id="265" r:id="rId48"/>
    <p:sldId id="435" r:id="rId49"/>
  </p:sldIdLst>
  <p:sldSz cx="12195175" cy="6858000"/>
  <p:notesSz cx="6797675" cy="9928225"/>
  <p:defaultTex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1" userDrawn="1">
          <p15:clr>
            <a:srgbClr val="A4A3A4"/>
          </p15:clr>
        </p15:guide>
        <p15:guide id="2" orient="horz" pos="2160" userDrawn="1">
          <p15:clr>
            <a:srgbClr val="A4A3A4"/>
          </p15:clr>
        </p15:guide>
      </p15:sldGuideLst>
    </p:ext>
    <p:ext uri="{2D200454-40CA-4A62-9FC3-DE9A4176ACB9}">
      <p15:notesGuideLst xmlns:p15="http://schemas.microsoft.com/office/powerpoint/2012/main">
        <p15:guide id="1" orient="horz" pos="3127" userDrawn="1">
          <p15:clr>
            <a:srgbClr val="A4A3A4"/>
          </p15:clr>
        </p15:guide>
        <p15:guide id="2" pos="2141"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ilbert, Andre-Anan" initials="GA" lastIdx="1" clrIdx="0">
    <p:extLst>
      <p:ext uri="{19B8F6BF-5375-455C-9EA6-DF929625EA0E}">
        <p15:presenceInfo xmlns:p15="http://schemas.microsoft.com/office/powerpoint/2012/main" userId="S::andre-anan.gilbert@sap.com::9702a563-eab5-4d2a-ab37-425108274ca8"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00195A"/>
    <a:srgbClr val="0F46A7"/>
    <a:srgbClr val="970A82"/>
    <a:srgbClr val="FF3399"/>
    <a:srgbClr val="FF0000"/>
    <a:srgbClr val="FFFFFF"/>
    <a:srgbClr val="FEE3A1"/>
    <a:srgbClr val="FFF1D0"/>
    <a:srgbClr val="FFF8E7"/>
    <a:srgbClr val="FECE5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D61277F-C572-498A-A55A-375BF5D76901}" v="89" dt="2021-06-19T08:23:22.351"/>
    <p1510:client id="{867882C3-A1D2-4AE5-A140-3C07E46FF3E1}" v="161" dt="2021-06-20T06:50:48.423"/>
    <p1510:client id="{FA206AF2-E574-4C37-A5C1-046814E7A988}" v="39" dt="2021-06-19T08:21:57.643"/>
  </p1510:revLst>
</p1510:revInfo>
</file>

<file path=ppt/tableStyles.xml><?xml version="1.0" encoding="utf-8"?>
<a:tblStyleLst xmlns:a="http://schemas.openxmlformats.org/drawingml/2006/main" def="{2D5ABB26-0587-4C30-8999-92F81FD0307C}">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4" d="100"/>
          <a:sy n="84" d="100"/>
        </p:scale>
        <p:origin x="614" y="34"/>
      </p:cViewPr>
      <p:guideLst>
        <p:guide pos="3841"/>
        <p:guide orient="horz" pos="2160"/>
      </p:guideLst>
    </p:cSldViewPr>
  </p:slideViewPr>
  <p:notesTextViewPr>
    <p:cViewPr>
      <p:scale>
        <a:sx n="1" d="1"/>
        <a:sy n="1" d="1"/>
      </p:scale>
      <p:origin x="0" y="0"/>
    </p:cViewPr>
  </p:notesTextViewPr>
  <p:notesViewPr>
    <p:cSldViewPr snapToGrid="0">
      <p:cViewPr>
        <p:scale>
          <a:sx n="1" d="2"/>
          <a:sy n="1" d="2"/>
        </p:scale>
        <p:origin x="0" y="0"/>
      </p:cViewPr>
      <p:guideLst>
        <p:guide orient="horz" pos="3127"/>
        <p:guide pos="2141"/>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notesMaster" Target="notesMasters/notesMaster1.xml"/><Relationship Id="rId55"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presProps" Target="presProp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handoutMaster" Target="handoutMasters/handout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microsoft.com/office/2015/10/relationships/revisionInfo" Target="revisionInfo.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1926008" y="9430091"/>
            <a:ext cx="2945659" cy="496411"/>
          </a:xfrm>
          <a:prstGeom prst="rect">
            <a:avLst/>
          </a:prstGeom>
        </p:spPr>
        <p:txBody>
          <a:bodyPr vert="horz" lIns="91440" tIns="45720" rIns="91440" bIns="45720" rtlCol="0" anchor="b"/>
          <a:lstStyle>
            <a:lvl1pPr algn="r">
              <a:defRPr sz="1200"/>
            </a:lvl1pPr>
          </a:lstStyle>
          <a:p>
            <a:pPr algn="ctr"/>
            <a:fld id="{47855BD9-AF71-426C-9B9B-B0E52B88852E}" type="slidenum">
              <a:rPr lang="de-DE" sz="1000" smtClean="0"/>
              <a:pPr algn="ctr"/>
              <a:t>‹#›</a:t>
            </a:fld>
            <a:endParaRPr lang="de-DE" sz="1000"/>
          </a:p>
        </p:txBody>
      </p:sp>
    </p:spTree>
    <p:extLst>
      <p:ext uri="{BB962C8B-B14F-4D97-AF65-F5344CB8AC3E}">
        <p14:creationId xmlns:p14="http://schemas.microsoft.com/office/powerpoint/2010/main" val="23599324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269875" y="665163"/>
            <a:ext cx="6257925" cy="3519487"/>
          </a:xfrm>
          <a:prstGeom prst="rect">
            <a:avLst/>
          </a:prstGeom>
          <a:noFill/>
          <a:ln w="12700">
            <a:solidFill>
              <a:prstClr val="black"/>
            </a:solidFill>
          </a:ln>
        </p:spPr>
        <p:txBody>
          <a:bodyPr vert="horz" lIns="91440" tIns="45720" rIns="91440" bIns="45720" rtlCol="0" anchor="ctr"/>
          <a:lstStyle/>
          <a:p>
            <a:endParaRPr lang="de-DE"/>
          </a:p>
        </p:txBody>
      </p:sp>
      <p:sp>
        <p:nvSpPr>
          <p:cNvPr id="5" name="Notes Placeholder 4"/>
          <p:cNvSpPr>
            <a:spLocks noGrp="1"/>
          </p:cNvSpPr>
          <p:nvPr>
            <p:ph type="body" sz="quarter" idx="3"/>
          </p:nvPr>
        </p:nvSpPr>
        <p:spPr>
          <a:xfrm>
            <a:off x="544171" y="4473523"/>
            <a:ext cx="5709333" cy="4954949"/>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p:txBody>
      </p:sp>
      <p:sp>
        <p:nvSpPr>
          <p:cNvPr id="7" name="Slide Number Placeholder 6"/>
          <p:cNvSpPr>
            <a:spLocks noGrp="1"/>
          </p:cNvSpPr>
          <p:nvPr>
            <p:ph type="sldNum" sz="quarter" idx="5"/>
          </p:nvPr>
        </p:nvSpPr>
        <p:spPr>
          <a:xfrm>
            <a:off x="2931497" y="9702084"/>
            <a:ext cx="934681" cy="222970"/>
          </a:xfrm>
          <a:prstGeom prst="rect">
            <a:avLst/>
          </a:prstGeom>
        </p:spPr>
        <p:txBody>
          <a:bodyPr vert="horz" lIns="91440" tIns="45720" rIns="91440" bIns="45720" rtlCol="0" anchor="b"/>
          <a:lstStyle>
            <a:lvl1pPr algn="ctr">
              <a:defRPr sz="800"/>
            </a:lvl1pPr>
          </a:lstStyle>
          <a:p>
            <a:fld id="{7D8C2C35-2B8A-446E-BEC0-FD36716C29AC}" type="slidenum">
              <a:rPr lang="de-DE" smtClean="0"/>
              <a:pPr/>
              <a:t>‹#›</a:t>
            </a:fld>
            <a:endParaRPr lang="de-DE"/>
          </a:p>
        </p:txBody>
      </p:sp>
    </p:spTree>
    <p:extLst>
      <p:ext uri="{BB962C8B-B14F-4D97-AF65-F5344CB8AC3E}">
        <p14:creationId xmlns:p14="http://schemas.microsoft.com/office/powerpoint/2010/main" val="2847385487"/>
      </p:ext>
    </p:extLst>
  </p:cSld>
  <p:clrMap bg1="lt1" tx1="dk1" bg2="lt2" tx2="dk2" accent1="accent1" accent2="accent2" accent3="accent3" accent4="accent4" accent5="accent5" accent6="accent6" hlink="hlink" folHlink="folHlink"/>
  <p:notesStyle>
    <a:lvl1pPr marL="0" algn="l" defTabSz="1088776" rtl="0" eaLnBrk="1" latinLnBrk="0" hangingPunct="1">
      <a:defRPr sz="1400" kern="1200">
        <a:solidFill>
          <a:schemeClr val="tx1"/>
        </a:solidFill>
        <a:latin typeface="+mn-lt"/>
        <a:ea typeface="+mn-ea"/>
        <a:cs typeface="+mn-cs"/>
      </a:defRPr>
    </a:lvl1pPr>
    <a:lvl2pPr marL="180000" indent="-180000" algn="l" defTabSz="1088776" rtl="0" eaLnBrk="1" latinLnBrk="0" hangingPunct="1">
      <a:buClr>
        <a:schemeClr val="accent1"/>
      </a:buClr>
      <a:buSzPct val="100000"/>
      <a:buFont typeface="Wingdings" pitchFamily="2" charset="2"/>
      <a:buChar char=""/>
      <a:defRPr sz="1400" kern="1200">
        <a:solidFill>
          <a:schemeClr val="tx1"/>
        </a:solidFill>
        <a:latin typeface="+mn-lt"/>
        <a:ea typeface="+mn-ea"/>
        <a:cs typeface="+mn-cs"/>
      </a:defRPr>
    </a:lvl2pPr>
    <a:lvl3pPr marL="360000" indent="-180000" algn="l" defTabSz="1088776" rtl="0" eaLnBrk="1" latinLnBrk="0" hangingPunct="1">
      <a:buClr>
        <a:schemeClr val="accent2"/>
      </a:buClr>
      <a:buSzPct val="80000"/>
      <a:buFont typeface="Symbol" pitchFamily="18" charset="2"/>
      <a:buChar char="-"/>
      <a:defRPr sz="1200" kern="1200">
        <a:solidFill>
          <a:schemeClr val="tx1"/>
        </a:solidFill>
        <a:latin typeface="+mn-lt"/>
        <a:ea typeface="+mn-ea"/>
        <a:cs typeface="+mn-cs"/>
      </a:defRPr>
    </a:lvl3pPr>
    <a:lvl4pPr marL="674815" indent="-158780" algn="l" defTabSz="1088776" rtl="0" eaLnBrk="1" latinLnBrk="0" hangingPunct="1">
      <a:buClr>
        <a:schemeClr val="accent2"/>
      </a:buClr>
      <a:buFont typeface="Arial" pitchFamily="34" charset="0"/>
      <a:buChar char="–"/>
      <a:defRPr sz="1200" kern="1200">
        <a:solidFill>
          <a:schemeClr val="tx1"/>
        </a:solidFill>
        <a:latin typeface="+mn-lt"/>
        <a:ea typeface="+mn-ea"/>
        <a:cs typeface="+mn-cs"/>
      </a:defRPr>
    </a:lvl4pPr>
    <a:lvl5pPr marL="2177552" algn="l" defTabSz="1088776" rtl="0" eaLnBrk="1" latinLnBrk="0" hangingPunct="1">
      <a:defRPr sz="1400" kern="1200">
        <a:solidFill>
          <a:schemeClr val="tx1"/>
        </a:solidFill>
        <a:latin typeface="+mn-lt"/>
        <a:ea typeface="+mn-ea"/>
        <a:cs typeface="+mn-cs"/>
      </a:defRPr>
    </a:lvl5pPr>
    <a:lvl6pPr marL="2721940" algn="l" defTabSz="1088776" rtl="0" eaLnBrk="1" latinLnBrk="0" hangingPunct="1">
      <a:defRPr sz="1400" kern="1200">
        <a:solidFill>
          <a:schemeClr val="tx1"/>
        </a:solidFill>
        <a:latin typeface="+mn-lt"/>
        <a:ea typeface="+mn-ea"/>
        <a:cs typeface="+mn-cs"/>
      </a:defRPr>
    </a:lvl6pPr>
    <a:lvl7pPr marL="3266328" algn="l" defTabSz="1088776" rtl="0" eaLnBrk="1" latinLnBrk="0" hangingPunct="1">
      <a:defRPr sz="1400" kern="1200">
        <a:solidFill>
          <a:schemeClr val="tx1"/>
        </a:solidFill>
        <a:latin typeface="+mn-lt"/>
        <a:ea typeface="+mn-ea"/>
        <a:cs typeface="+mn-cs"/>
      </a:defRPr>
    </a:lvl7pPr>
    <a:lvl8pPr marL="3810716" algn="l" defTabSz="1088776" rtl="0" eaLnBrk="1" latinLnBrk="0" hangingPunct="1">
      <a:defRPr sz="1400" kern="1200">
        <a:solidFill>
          <a:schemeClr val="tx1"/>
        </a:solidFill>
        <a:latin typeface="+mn-lt"/>
        <a:ea typeface="+mn-ea"/>
        <a:cs typeface="+mn-cs"/>
      </a:defRPr>
    </a:lvl8pPr>
    <a:lvl9pPr marL="4355104" algn="l" defTabSz="1088776" rtl="0" eaLnBrk="1" latinLnBrk="0" hangingPunct="1">
      <a:defRPr sz="1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de-DE" smtClean="0"/>
              <a:pPr/>
              <a:t>2</a:t>
            </a:fld>
            <a:endParaRPr lang="de-DE"/>
          </a:p>
        </p:txBody>
      </p:sp>
      <p:sp>
        <p:nvSpPr>
          <p:cNvPr id="9" name="Slide Image Placeholder 8"/>
          <p:cNvSpPr>
            <a:spLocks noGrp="1" noRot="1" noChangeAspect="1"/>
          </p:cNvSpPr>
          <p:nvPr>
            <p:ph type="sldImg"/>
          </p:nvPr>
        </p:nvSpPr>
        <p:spPr>
          <a:xfrm>
            <a:off x="269875" y="665163"/>
            <a:ext cx="6257925" cy="3519487"/>
          </a:xfrm>
        </p:spPr>
      </p:sp>
      <p:sp>
        <p:nvSpPr>
          <p:cNvPr id="10" name="Notes Placeholder 9"/>
          <p:cNvSpPr>
            <a:spLocks noGrp="1"/>
          </p:cNvSpPr>
          <p:nvPr>
            <p:ph type="body" idx="1"/>
          </p:nvPr>
        </p:nvSpPr>
        <p:spPr/>
        <p:txBody>
          <a:bodyPr>
            <a:normAutofit/>
          </a:bodyPr>
          <a:lstStyle/>
          <a:p>
            <a:endParaRPr lang="en-US"/>
          </a:p>
        </p:txBody>
      </p:sp>
    </p:spTree>
    <p:extLst>
      <p:ext uri="{BB962C8B-B14F-4D97-AF65-F5344CB8AC3E}">
        <p14:creationId xmlns:p14="http://schemas.microsoft.com/office/powerpoint/2010/main" val="9796219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a:p>
        </p:txBody>
      </p:sp>
      <p:sp>
        <p:nvSpPr>
          <p:cNvPr id="4" name="Slide Number Placeholder 3"/>
          <p:cNvSpPr>
            <a:spLocks noGrp="1"/>
          </p:cNvSpPr>
          <p:nvPr>
            <p:ph type="sldNum" sz="quarter" idx="10"/>
          </p:nvPr>
        </p:nvSpPr>
        <p:spPr/>
        <p:txBody>
          <a:bodyPr/>
          <a:lstStyle/>
          <a:p>
            <a:fld id="{7D8C2C35-2B8A-446E-BEC0-FD36716C29AC}" type="slidenum">
              <a:rPr lang="de-DE" smtClean="0"/>
              <a:pPr/>
              <a:t>3</a:t>
            </a:fld>
            <a:endParaRPr lang="de-DE"/>
          </a:p>
        </p:txBody>
      </p:sp>
    </p:spTree>
    <p:extLst>
      <p:ext uri="{BB962C8B-B14F-4D97-AF65-F5344CB8AC3E}">
        <p14:creationId xmlns:p14="http://schemas.microsoft.com/office/powerpoint/2010/main" val="12780759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a:p>
        </p:txBody>
      </p:sp>
      <p:sp>
        <p:nvSpPr>
          <p:cNvPr id="4" name="Slide Number Placeholder 3"/>
          <p:cNvSpPr>
            <a:spLocks noGrp="1"/>
          </p:cNvSpPr>
          <p:nvPr>
            <p:ph type="sldNum" sz="quarter" idx="10"/>
          </p:nvPr>
        </p:nvSpPr>
        <p:spPr/>
        <p:txBody>
          <a:bodyPr/>
          <a:lstStyle/>
          <a:p>
            <a:fld id="{7D8C2C35-2B8A-446E-BEC0-FD36716C29AC}" type="slidenum">
              <a:rPr lang="de-DE" smtClean="0"/>
              <a:pPr/>
              <a:t>6</a:t>
            </a:fld>
            <a:endParaRPr lang="de-DE"/>
          </a:p>
        </p:txBody>
      </p:sp>
    </p:spTree>
    <p:extLst>
      <p:ext uri="{BB962C8B-B14F-4D97-AF65-F5344CB8AC3E}">
        <p14:creationId xmlns:p14="http://schemas.microsoft.com/office/powerpoint/2010/main" val="36210727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a:p>
        </p:txBody>
      </p:sp>
      <p:sp>
        <p:nvSpPr>
          <p:cNvPr id="4" name="Slide Number Placeholder 3"/>
          <p:cNvSpPr>
            <a:spLocks noGrp="1"/>
          </p:cNvSpPr>
          <p:nvPr>
            <p:ph type="sldNum" sz="quarter" idx="10"/>
          </p:nvPr>
        </p:nvSpPr>
        <p:spPr/>
        <p:txBody>
          <a:bodyPr/>
          <a:lstStyle/>
          <a:p>
            <a:fld id="{7D8C2C35-2B8A-446E-BEC0-FD36716C29AC}" type="slidenum">
              <a:rPr lang="de-DE" smtClean="0"/>
              <a:pPr/>
              <a:t>37</a:t>
            </a:fld>
            <a:endParaRPr lang="de-DE"/>
          </a:p>
        </p:txBody>
      </p:sp>
    </p:spTree>
    <p:extLst>
      <p:ext uri="{BB962C8B-B14F-4D97-AF65-F5344CB8AC3E}">
        <p14:creationId xmlns:p14="http://schemas.microsoft.com/office/powerpoint/2010/main" val="8446687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a:p>
        </p:txBody>
      </p:sp>
      <p:sp>
        <p:nvSpPr>
          <p:cNvPr id="4" name="Slide Number Placeholder 3"/>
          <p:cNvSpPr>
            <a:spLocks noGrp="1"/>
          </p:cNvSpPr>
          <p:nvPr>
            <p:ph type="sldNum" sz="quarter" idx="10"/>
          </p:nvPr>
        </p:nvSpPr>
        <p:spPr/>
        <p:txBody>
          <a:bodyPr/>
          <a:lstStyle/>
          <a:p>
            <a:fld id="{7D8C2C35-2B8A-446E-BEC0-FD36716C29AC}" type="slidenum">
              <a:rPr lang="de-DE" smtClean="0"/>
              <a:pPr/>
              <a:t>40</a:t>
            </a:fld>
            <a:endParaRPr lang="de-DE"/>
          </a:p>
        </p:txBody>
      </p:sp>
    </p:spTree>
    <p:extLst>
      <p:ext uri="{BB962C8B-B14F-4D97-AF65-F5344CB8AC3E}">
        <p14:creationId xmlns:p14="http://schemas.microsoft.com/office/powerpoint/2010/main" val="17251533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de-DE" smtClean="0"/>
              <a:pPr/>
              <a:t>44</a:t>
            </a:fld>
            <a:endParaRPr lang="de-DE"/>
          </a:p>
        </p:txBody>
      </p:sp>
      <p:sp>
        <p:nvSpPr>
          <p:cNvPr id="6" name="Slide Image Placeholder 5"/>
          <p:cNvSpPr>
            <a:spLocks noGrp="1" noRot="1" noChangeAspect="1"/>
          </p:cNvSpPr>
          <p:nvPr>
            <p:ph type="sldImg"/>
          </p:nvPr>
        </p:nvSpPr>
        <p:spPr>
          <a:xfrm>
            <a:off x="269875" y="665163"/>
            <a:ext cx="6257925" cy="3519487"/>
          </a:xfrm>
        </p:spPr>
      </p:sp>
      <p:sp>
        <p:nvSpPr>
          <p:cNvPr id="7" name="Notes Placeholder 6"/>
          <p:cNvSpPr>
            <a:spLocks noGrp="1"/>
          </p:cNvSpPr>
          <p:nvPr>
            <p:ph type="body" idx="1"/>
          </p:nvPr>
        </p:nvSpPr>
        <p:spPr/>
        <p:txBody>
          <a:bodyPr>
            <a:normAutofit/>
          </a:bodyPr>
          <a:lstStyle/>
          <a:p>
            <a:endParaRPr lang="en-US"/>
          </a:p>
        </p:txBody>
      </p:sp>
    </p:spTree>
    <p:extLst>
      <p:ext uri="{BB962C8B-B14F-4D97-AF65-F5344CB8AC3E}">
        <p14:creationId xmlns:p14="http://schemas.microsoft.com/office/powerpoint/2010/main" val="254426430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hyperlink" Target="https://www.sap.com/copyright" TargetMode="External"/><Relationship Id="rId7" Type="http://schemas.openxmlformats.org/officeDocument/2006/relationships/hyperlink" Target="https://www.youtube.com/user/SAP" TargetMode="External"/><Relationship Id="rId12"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2.png"/><Relationship Id="rId11" Type="http://schemas.openxmlformats.org/officeDocument/2006/relationships/hyperlink" Target="https://www.facebook.com/SAP" TargetMode="External"/><Relationship Id="rId5" Type="http://schemas.openxmlformats.org/officeDocument/2006/relationships/hyperlink" Target="https://www.linkedin.com/company/sap" TargetMode="External"/><Relationship Id="rId10" Type="http://schemas.openxmlformats.org/officeDocument/2006/relationships/image" Target="../media/image4.png"/><Relationship Id="rId4" Type="http://schemas.openxmlformats.org/officeDocument/2006/relationships/hyperlink" Target="https://www.sap.com/registration/contact.html" TargetMode="External"/><Relationship Id="rId9" Type="http://schemas.openxmlformats.org/officeDocument/2006/relationships/hyperlink" Target="https://twitter.com/sap" TargetMode="External"/></Relationships>
</file>

<file path=ppt/slideLayouts/_rels/slideLayout26.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hyperlink" Target="http://www.sap.com/corporate/de/legal/copyright.html" TargetMode="External"/><Relationship Id="rId7" Type="http://schemas.openxmlformats.org/officeDocument/2006/relationships/hyperlink" Target="https://www.youtube.com/user/SAP" TargetMode="External"/><Relationship Id="rId12"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2.png"/><Relationship Id="rId11" Type="http://schemas.openxmlformats.org/officeDocument/2006/relationships/hyperlink" Target="https://www.facebook.com/SAP" TargetMode="External"/><Relationship Id="rId5" Type="http://schemas.openxmlformats.org/officeDocument/2006/relationships/hyperlink" Target="https://www.linkedin.com/company/sap" TargetMode="External"/><Relationship Id="rId10" Type="http://schemas.openxmlformats.org/officeDocument/2006/relationships/image" Target="../media/image4.png"/><Relationship Id="rId4" Type="http://schemas.openxmlformats.org/officeDocument/2006/relationships/hyperlink" Target="https://www.sap.com/germany/registration/contact.html" TargetMode="External"/><Relationship Id="rId9" Type="http://schemas.openxmlformats.org/officeDocument/2006/relationships/hyperlink" Target="https://twitter.com/sap" TargetMode="Externa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 with Image or Illustration">
    <p:spTree>
      <p:nvGrpSpPr>
        <p:cNvPr id="1" name=""/>
        <p:cNvGrpSpPr/>
        <p:nvPr/>
      </p:nvGrpSpPr>
      <p:grpSpPr>
        <a:xfrm>
          <a:off x="0" y="0"/>
          <a:ext cx="0" cy="0"/>
          <a:chOff x="0" y="0"/>
          <a:chExt cx="0" cy="0"/>
        </a:xfrm>
      </p:grpSpPr>
      <p:pic>
        <p:nvPicPr>
          <p:cNvPr id="11" name="SAP Logo" descr="SAP Logo" title="SAP Logo"/>
          <p:cNvPicPr>
            <a:picLocks noChangeAspect="1"/>
          </p:cNvPicPr>
          <p:nvPr userDrawn="1"/>
        </p:nvPicPr>
        <p:blipFill>
          <a:blip r:embed="rId2"/>
          <a:stretch>
            <a:fillRect/>
          </a:stretch>
        </p:blipFill>
        <p:spPr>
          <a:xfrm>
            <a:off x="9950552" y="6217668"/>
            <a:ext cx="1963636" cy="360000"/>
          </a:xfrm>
          <a:prstGeom prst="rect">
            <a:avLst/>
          </a:prstGeom>
        </p:spPr>
      </p:pic>
      <p:sp>
        <p:nvSpPr>
          <p:cNvPr id="13" name="Classification"/>
          <p:cNvSpPr txBox="1"/>
          <p:nvPr userDrawn="1"/>
        </p:nvSpPr>
        <p:spPr>
          <a:xfrm>
            <a:off x="288000" y="5769666"/>
            <a:ext cx="4204855" cy="138499"/>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a:t>PUBLIC</a:t>
            </a:r>
          </a:p>
        </p:txBody>
      </p:sp>
      <p:sp>
        <p:nvSpPr>
          <p:cNvPr id="19" name="Speaker"/>
          <p:cNvSpPr>
            <a:spLocks noGrp="1"/>
          </p:cNvSpPr>
          <p:nvPr userDrawn="1">
            <p:ph type="subTitle" idx="1" hasCustomPrompt="1"/>
          </p:nvPr>
        </p:nvSpPr>
        <p:spPr bwMode="black">
          <a:xfrm>
            <a:off x="288000" y="5130489"/>
            <a:ext cx="11628000"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a:t>Month 00, 2020</a:t>
            </a:r>
          </a:p>
        </p:txBody>
      </p:sp>
      <p:sp>
        <p:nvSpPr>
          <p:cNvPr id="3" name="Title"/>
          <p:cNvSpPr>
            <a:spLocks noGrp="1"/>
          </p:cNvSpPr>
          <p:nvPr>
            <p:ph type="title" hasCustomPrompt="1"/>
          </p:nvPr>
        </p:nvSpPr>
        <p:spPr>
          <a:xfrm>
            <a:off x="288000" y="4024430"/>
            <a:ext cx="11628000" cy="997196"/>
          </a:xfrm>
        </p:spPr>
        <p:txBody>
          <a:bodyPr vert="horz" wrap="square" lIns="0" tIns="0" rIns="0" bIns="0" rtlCol="0">
            <a:noAutofit/>
          </a:bodyPr>
          <a:lstStyle>
            <a:lvl1pPr>
              <a:lnSpc>
                <a:spcPct val="90000"/>
              </a:lnSpc>
              <a:defRPr lang="de-DE" sz="3600" dirty="0">
                <a:latin typeface="+mn-lt"/>
                <a:ea typeface="+mn-ea"/>
                <a:cs typeface="+mn-cs"/>
              </a:defRPr>
            </a:lvl1pPr>
          </a:lstStyle>
          <a:p>
            <a:pPr lvl="0"/>
            <a:r>
              <a:rPr lang="en-US"/>
              <a:t>Presentation Title </a:t>
            </a:r>
            <a:br>
              <a:rPr lang="en-US"/>
            </a:br>
            <a:r>
              <a:rPr lang="en-US"/>
              <a:t>Goes Here and Here.</a:t>
            </a:r>
          </a:p>
        </p:txBody>
      </p:sp>
      <p:sp>
        <p:nvSpPr>
          <p:cNvPr id="5" name="Title Image Placeholder" descr="Placeholder title image" title="Title image"/>
          <p:cNvSpPr>
            <a:spLocks noGrp="1"/>
          </p:cNvSpPr>
          <p:nvPr>
            <p:ph type="pic" sz="quarter" idx="12" hasCustomPrompt="1"/>
          </p:nvPr>
        </p:nvSpPr>
        <p:spPr bwMode="gray">
          <a:xfrm>
            <a:off x="1" y="0"/>
            <a:ext cx="12193200" cy="3430006"/>
          </a:xfrm>
          <a:noFill/>
        </p:spPr>
        <p:txBody>
          <a:bodyPr tIns="504000"/>
          <a:lstStyle>
            <a:lvl1pPr algn="ctr">
              <a:defRPr sz="1600">
                <a:solidFill>
                  <a:schemeClr val="tx1"/>
                </a:solidFill>
              </a:defRPr>
            </a:lvl1pPr>
          </a:lstStyle>
          <a:p>
            <a:r>
              <a:rPr lang="en-US"/>
              <a:t>Click to insert title image or illustration</a:t>
            </a:r>
          </a:p>
        </p:txBody>
      </p:sp>
    </p:spTree>
    <p:extLst>
      <p:ext uri="{BB962C8B-B14F-4D97-AF65-F5344CB8AC3E}">
        <p14:creationId xmlns:p14="http://schemas.microsoft.com/office/powerpoint/2010/main" val="2452717617"/>
      </p:ext>
    </p:extLst>
  </p:cSld>
  <p:clrMapOvr>
    <a:masterClrMapping/>
  </p:clrMapOvr>
  <p:extLst>
    <p:ext uri="{DCECCB84-F9BA-43D5-87BE-67443E8EF086}">
      <p15:sldGuideLst xmlns:p15="http://schemas.microsoft.com/office/powerpoint/2012/main">
        <p15:guide id="1" pos="7505" userDrawn="1">
          <p15:clr>
            <a:srgbClr val="FBAE40"/>
          </p15:clr>
        </p15:guide>
        <p15:guide id="2" orient="horz" pos="4144" userDrawn="1">
          <p15:clr>
            <a:srgbClr val="FBAE40"/>
          </p15:clr>
        </p15:guide>
        <p15:guide id="3" orient="horz" pos="2162" userDrawn="1">
          <p15:clr>
            <a:srgbClr val="FBAE40"/>
          </p15:clr>
        </p15:guide>
        <p15:guide id="4" pos="181" userDrawn="1">
          <p15:clr>
            <a:srgbClr val="FBAE40"/>
          </p15:clr>
        </p15:guide>
        <p15:guide id="5" orient="horz" pos="2534" userDrawn="1">
          <p15:clr>
            <a:srgbClr val="FBAE40"/>
          </p15:clr>
        </p15:guide>
        <p15:guide id="6" orient="horz" pos="3164" userDrawn="1">
          <p15:clr>
            <a:srgbClr val="FBAE40"/>
          </p15:clr>
        </p15:guide>
        <p15:guide id="7" orient="horz" pos="3232" userDrawn="1">
          <p15:clr>
            <a:srgbClr val="FBAE40"/>
          </p15:clr>
        </p15:guide>
        <p15:guide id="8" orient="horz" pos="3504"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Text - blue">
    <p:bg>
      <p:bgPr>
        <a:solidFill>
          <a:srgbClr val="00195A"/>
        </a:solidFill>
        <a:effectLst/>
      </p:bgPr>
    </p:bg>
    <p:spTree>
      <p:nvGrpSpPr>
        <p:cNvPr id="1" name=""/>
        <p:cNvGrpSpPr/>
        <p:nvPr/>
      </p:nvGrpSpPr>
      <p:grpSpPr>
        <a:xfrm>
          <a:off x="0" y="0"/>
          <a:ext cx="0" cy="0"/>
          <a:chOff x="0" y="0"/>
          <a:chExt cx="0" cy="0"/>
        </a:xfrm>
      </p:grpSpPr>
      <p:sp>
        <p:nvSpPr>
          <p:cNvPr id="4" name="Text placeholder"/>
          <p:cNvSpPr>
            <a:spLocks noGrp="1"/>
          </p:cNvSpPr>
          <p:nvPr>
            <p:ph type="body" sz="quarter" idx="10" hasCustomPrompt="1"/>
          </p:nvPr>
        </p:nvSpPr>
        <p:spPr>
          <a:xfrm>
            <a:off x="503999" y="1620000"/>
            <a:ext cx="11186477"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3"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1197318721"/>
      </p:ext>
    </p:extLst>
  </p:cSld>
  <p:clrMapOvr>
    <a:masterClrMapping/>
  </p:clrMapOvr>
  <p:extLst>
    <p:ext uri="{DCECCB84-F9BA-43D5-87BE-67443E8EF086}">
      <p15:sldGuideLst xmlns:p15="http://schemas.microsoft.com/office/powerpoint/2012/main">
        <p15:guide id="1" pos="316">
          <p15:clr>
            <a:srgbClr val="FBAE40"/>
          </p15:clr>
        </p15:guide>
        <p15:guide id="2" orient="horz" pos="3991">
          <p15:clr>
            <a:srgbClr val="FBAE40"/>
          </p15:clr>
        </p15:guide>
        <p15:guide id="3" pos="7364">
          <p15:clr>
            <a:srgbClr val="FBAE40"/>
          </p15:clr>
        </p15:guide>
        <p15:guide id="4" orient="horz" pos="318">
          <p15:clr>
            <a:srgbClr val="FBAE40"/>
          </p15:clr>
        </p15:guide>
        <p15:guide id="5" orient="horz" pos="552">
          <p15:clr>
            <a:srgbClr val="FBAE40"/>
          </p15:clr>
        </p15:guide>
        <p15:guide id="6" orient="horz" pos="1019">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Text: 2 Columns">
    <p:spTree>
      <p:nvGrpSpPr>
        <p:cNvPr id="1" name=""/>
        <p:cNvGrpSpPr/>
        <p:nvPr/>
      </p:nvGrpSpPr>
      <p:grpSpPr>
        <a:xfrm>
          <a:off x="0" y="0"/>
          <a:ext cx="0" cy="0"/>
          <a:chOff x="0" y="0"/>
          <a:chExt cx="0" cy="0"/>
        </a:xfrm>
      </p:grpSpPr>
      <p:sp>
        <p:nvSpPr>
          <p:cNvPr id="5" name="Text placeholder - column 2"/>
          <p:cNvSpPr>
            <a:spLocks noGrp="1"/>
          </p:cNvSpPr>
          <p:nvPr>
            <p:ph type="body" sz="quarter" idx="11" hasCustomPrompt="1"/>
          </p:nvPr>
        </p:nvSpPr>
        <p:spPr>
          <a:xfrm>
            <a:off x="6362477" y="1620000"/>
            <a:ext cx="5328000"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4" name="Text placeholder - column 1"/>
          <p:cNvSpPr>
            <a:spLocks noGrp="1"/>
          </p:cNvSpPr>
          <p:nvPr>
            <p:ph type="body" sz="quarter" idx="10" hasCustomPrompt="1"/>
          </p:nvPr>
        </p:nvSpPr>
        <p:spPr>
          <a:xfrm>
            <a:off x="504000" y="1620000"/>
            <a:ext cx="5328000"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3"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2630481451"/>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991" userDrawn="1">
          <p15:clr>
            <a:srgbClr val="FBAE40"/>
          </p15:clr>
        </p15:guide>
        <p15:guide id="3" pos="7364" userDrawn="1">
          <p15:clr>
            <a:srgbClr val="FBAE40"/>
          </p15:clr>
        </p15:guide>
        <p15:guide id="4" pos="3674" userDrawn="1">
          <p15:clr>
            <a:srgbClr val="FBAE40"/>
          </p15:clr>
        </p15:guide>
        <p15:guide id="5" pos="4007" userDrawn="1">
          <p15:clr>
            <a:srgbClr val="FBAE40"/>
          </p15:clr>
        </p15:guide>
        <p15:guide id="6" orient="horz" pos="317" userDrawn="1">
          <p15:clr>
            <a:srgbClr val="FBAE40"/>
          </p15:clr>
        </p15:guide>
        <p15:guide id="7" orient="horz" pos="551" userDrawn="1">
          <p15:clr>
            <a:srgbClr val="FBAE40"/>
          </p15:clr>
        </p15:guide>
        <p15:guide id="8" orient="horz" pos="1020"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Text: 3 Columns">
    <p:spTree>
      <p:nvGrpSpPr>
        <p:cNvPr id="1" name=""/>
        <p:cNvGrpSpPr/>
        <p:nvPr/>
      </p:nvGrpSpPr>
      <p:grpSpPr>
        <a:xfrm>
          <a:off x="0" y="0"/>
          <a:ext cx="0" cy="0"/>
          <a:chOff x="0" y="0"/>
          <a:chExt cx="0" cy="0"/>
        </a:xfrm>
      </p:grpSpPr>
      <p:sp>
        <p:nvSpPr>
          <p:cNvPr id="7" name="Text Placeholder - column 3"/>
          <p:cNvSpPr>
            <a:spLocks noGrp="1"/>
          </p:cNvSpPr>
          <p:nvPr>
            <p:ph type="body" sz="quarter" idx="13" hasCustomPrompt="1"/>
          </p:nvPr>
        </p:nvSpPr>
        <p:spPr>
          <a:xfrm>
            <a:off x="8126477" y="1620000"/>
            <a:ext cx="3564000"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6" name="Text Placeholder - column 2"/>
          <p:cNvSpPr>
            <a:spLocks noGrp="1"/>
          </p:cNvSpPr>
          <p:nvPr>
            <p:ph type="body" sz="quarter" idx="12" hasCustomPrompt="1"/>
          </p:nvPr>
        </p:nvSpPr>
        <p:spPr>
          <a:xfrm>
            <a:off x="4315238" y="1620000"/>
            <a:ext cx="3564000"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4" name="Text Placeholder - column 1"/>
          <p:cNvSpPr>
            <a:spLocks noGrp="1"/>
          </p:cNvSpPr>
          <p:nvPr>
            <p:ph type="body" sz="quarter" idx="10" hasCustomPrompt="1"/>
          </p:nvPr>
        </p:nvSpPr>
        <p:spPr>
          <a:xfrm>
            <a:off x="504000" y="1620000"/>
            <a:ext cx="3564000"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2"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866416376"/>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pos="2563" userDrawn="1">
          <p15:clr>
            <a:srgbClr val="FBAE40"/>
          </p15:clr>
        </p15:guide>
        <p15:guide id="4" pos="2717" userDrawn="1">
          <p15:clr>
            <a:srgbClr val="FBAE40"/>
          </p15:clr>
        </p15:guide>
        <p15:guide id="5" pos="4964" userDrawn="1">
          <p15:clr>
            <a:srgbClr val="FBAE40"/>
          </p15:clr>
        </p15:guide>
        <p15:guide id="6" pos="5119" userDrawn="1">
          <p15:clr>
            <a:srgbClr val="FBAE40"/>
          </p15:clr>
        </p15:guide>
        <p15:guide id="7" pos="7364" userDrawn="1">
          <p15:clr>
            <a:srgbClr val="FBAE40"/>
          </p15:clr>
        </p15:guide>
        <p15:guide id="8" orient="horz" pos="551" userDrawn="1">
          <p15:clr>
            <a:srgbClr val="FBAE40"/>
          </p15:clr>
        </p15:guide>
        <p15:guide id="9" orient="horz" pos="1020" userDrawn="1">
          <p15:clr>
            <a:srgbClr val="FBAE40"/>
          </p15:clr>
        </p15:guide>
        <p15:guide id="10" orient="horz" pos="3990"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 Columns - Text and Images">
    <p:spTree>
      <p:nvGrpSpPr>
        <p:cNvPr id="1" name=""/>
        <p:cNvGrpSpPr/>
        <p:nvPr/>
      </p:nvGrpSpPr>
      <p:grpSpPr>
        <a:xfrm>
          <a:off x="0" y="0"/>
          <a:ext cx="0" cy="0"/>
          <a:chOff x="0" y="0"/>
          <a:chExt cx="0" cy="0"/>
        </a:xfrm>
      </p:grpSpPr>
      <p:sp>
        <p:nvSpPr>
          <p:cNvPr id="17" name="Text placeholder 2"/>
          <p:cNvSpPr>
            <a:spLocks noGrp="1"/>
          </p:cNvSpPr>
          <p:nvPr>
            <p:ph type="body" sz="quarter" idx="13" hasCustomPrompt="1"/>
          </p:nvPr>
        </p:nvSpPr>
        <p:spPr>
          <a:xfrm>
            <a:off x="6362477" y="4770000"/>
            <a:ext cx="5328000" cy="1566000"/>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8" name="Picture Placeholder 2"/>
          <p:cNvSpPr>
            <a:spLocks noGrp="1"/>
          </p:cNvSpPr>
          <p:nvPr>
            <p:ph type="pic" sz="quarter" idx="14" hasCustomPrompt="1"/>
          </p:nvPr>
        </p:nvSpPr>
        <p:spPr bwMode="gray">
          <a:xfrm>
            <a:off x="6362477" y="1620000"/>
            <a:ext cx="5328000" cy="2631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3" name="Text placeholder 1"/>
          <p:cNvSpPr>
            <a:spLocks noGrp="1"/>
          </p:cNvSpPr>
          <p:nvPr>
            <p:ph type="body" sz="quarter" idx="10" hasCustomPrompt="1"/>
          </p:nvPr>
        </p:nvSpPr>
        <p:spPr>
          <a:xfrm>
            <a:off x="504000" y="4770000"/>
            <a:ext cx="5328000" cy="1566000"/>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5" name="Picture Placeholder 1"/>
          <p:cNvSpPr>
            <a:spLocks noGrp="1"/>
          </p:cNvSpPr>
          <p:nvPr>
            <p:ph type="pic" sz="quarter" idx="12" hasCustomPrompt="1"/>
          </p:nvPr>
        </p:nvSpPr>
        <p:spPr bwMode="gray">
          <a:xfrm>
            <a:off x="504000" y="1620000"/>
            <a:ext cx="5328000" cy="2631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2"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2504941297"/>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orient="horz" pos="551" userDrawn="1">
          <p15:clr>
            <a:srgbClr val="FBAE40"/>
          </p15:clr>
        </p15:guide>
        <p15:guide id="4" orient="horz" pos="1020" userDrawn="1">
          <p15:clr>
            <a:srgbClr val="FBAE40"/>
          </p15:clr>
        </p15:guide>
        <p15:guide id="5" orient="horz" pos="2678" userDrawn="1">
          <p15:clr>
            <a:srgbClr val="FBAE40"/>
          </p15:clr>
        </p15:guide>
        <p15:guide id="6" orient="horz" pos="3004" userDrawn="1">
          <p15:clr>
            <a:srgbClr val="FBAE40"/>
          </p15:clr>
        </p15:guide>
        <p15:guide id="7" orient="horz" pos="3991" userDrawn="1">
          <p15:clr>
            <a:srgbClr val="FBAE40"/>
          </p15:clr>
        </p15:guide>
        <p15:guide id="8" pos="3682" userDrawn="1">
          <p15:clr>
            <a:srgbClr val="FBAE40"/>
          </p15:clr>
        </p15:guide>
        <p15:guide id="9" pos="4000" userDrawn="1">
          <p15:clr>
            <a:srgbClr val="FBAE40"/>
          </p15:clr>
        </p15:guide>
        <p15:guide id="10" pos="7364"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 Columns - Text and Images">
    <p:spTree>
      <p:nvGrpSpPr>
        <p:cNvPr id="1" name=""/>
        <p:cNvGrpSpPr/>
        <p:nvPr/>
      </p:nvGrpSpPr>
      <p:grpSpPr>
        <a:xfrm>
          <a:off x="0" y="0"/>
          <a:ext cx="0" cy="0"/>
          <a:chOff x="0" y="0"/>
          <a:chExt cx="0" cy="0"/>
        </a:xfrm>
      </p:grpSpPr>
      <p:sp>
        <p:nvSpPr>
          <p:cNvPr id="17" name="Text placeholder 3"/>
          <p:cNvSpPr>
            <a:spLocks noGrp="1"/>
          </p:cNvSpPr>
          <p:nvPr>
            <p:ph type="body" sz="quarter" idx="13" hasCustomPrompt="1"/>
          </p:nvPr>
        </p:nvSpPr>
        <p:spPr>
          <a:xfrm>
            <a:off x="8299277" y="4354921"/>
            <a:ext cx="3391200" cy="1981079"/>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8" name="Picture placeholder 3"/>
          <p:cNvSpPr>
            <a:spLocks noGrp="1"/>
          </p:cNvSpPr>
          <p:nvPr>
            <p:ph type="pic" sz="quarter" idx="14" hasCustomPrompt="1"/>
          </p:nvPr>
        </p:nvSpPr>
        <p:spPr bwMode="gray">
          <a:xfrm>
            <a:off x="8299277" y="1620000"/>
            <a:ext cx="3391200" cy="2232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9" name="Text placeholder 2"/>
          <p:cNvSpPr>
            <a:spLocks noGrp="1"/>
          </p:cNvSpPr>
          <p:nvPr>
            <p:ph type="body" sz="quarter" idx="15" hasCustomPrompt="1"/>
          </p:nvPr>
        </p:nvSpPr>
        <p:spPr>
          <a:xfrm>
            <a:off x="4401639" y="4354921"/>
            <a:ext cx="3391200" cy="1981079"/>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0" name="Picture placeholder 2"/>
          <p:cNvSpPr>
            <a:spLocks noGrp="1"/>
          </p:cNvSpPr>
          <p:nvPr>
            <p:ph type="pic" sz="quarter" idx="16" hasCustomPrompt="1"/>
          </p:nvPr>
        </p:nvSpPr>
        <p:spPr bwMode="gray">
          <a:xfrm>
            <a:off x="4401639" y="1620000"/>
            <a:ext cx="3391200" cy="2232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3" name="Text placeholder 1"/>
          <p:cNvSpPr>
            <a:spLocks noGrp="1"/>
          </p:cNvSpPr>
          <p:nvPr>
            <p:ph type="body" sz="quarter" idx="10" hasCustomPrompt="1"/>
          </p:nvPr>
        </p:nvSpPr>
        <p:spPr>
          <a:xfrm>
            <a:off x="504000" y="4354921"/>
            <a:ext cx="3391200" cy="1981079"/>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5" name="Picture placeholder 1"/>
          <p:cNvSpPr>
            <a:spLocks noGrp="1"/>
          </p:cNvSpPr>
          <p:nvPr>
            <p:ph type="pic" sz="quarter" idx="12" hasCustomPrompt="1"/>
          </p:nvPr>
        </p:nvSpPr>
        <p:spPr bwMode="gray">
          <a:xfrm>
            <a:off x="504000" y="1620000"/>
            <a:ext cx="3391200" cy="2232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2"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727667599"/>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pos="2455" userDrawn="1">
          <p15:clr>
            <a:srgbClr val="FBAE40"/>
          </p15:clr>
        </p15:guide>
        <p15:guide id="4" pos="2773" userDrawn="1">
          <p15:clr>
            <a:srgbClr val="FBAE40"/>
          </p15:clr>
        </p15:guide>
        <p15:guide id="5" pos="4910" userDrawn="1">
          <p15:clr>
            <a:srgbClr val="FBAE40"/>
          </p15:clr>
        </p15:guide>
        <p15:guide id="6" pos="5227" userDrawn="1">
          <p15:clr>
            <a:srgbClr val="FBAE40"/>
          </p15:clr>
        </p15:guide>
        <p15:guide id="7" pos="7364" userDrawn="1">
          <p15:clr>
            <a:srgbClr val="FBAE40"/>
          </p15:clr>
        </p15:guide>
        <p15:guide id="8" orient="horz" pos="551" userDrawn="1">
          <p15:clr>
            <a:srgbClr val="FBAE40"/>
          </p15:clr>
        </p15:guide>
        <p15:guide id="9" orient="horz" pos="1019" userDrawn="1">
          <p15:clr>
            <a:srgbClr val="FBAE40"/>
          </p15:clr>
        </p15:guide>
        <p15:guide id="10" orient="horz" pos="2428" userDrawn="1">
          <p15:clr>
            <a:srgbClr val="FBAE40"/>
          </p15:clr>
        </p15:guide>
        <p15:guide id="11" orient="horz" pos="2743" userDrawn="1">
          <p15:clr>
            <a:srgbClr val="FBAE40"/>
          </p15:clr>
        </p15:guide>
        <p15:guide id="12" orient="horz" pos="3991"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 Columns - Text and Images">
    <p:spTree>
      <p:nvGrpSpPr>
        <p:cNvPr id="1" name=""/>
        <p:cNvGrpSpPr/>
        <p:nvPr/>
      </p:nvGrpSpPr>
      <p:grpSpPr>
        <a:xfrm>
          <a:off x="0" y="0"/>
          <a:ext cx="0" cy="0"/>
          <a:chOff x="0" y="0"/>
          <a:chExt cx="0" cy="0"/>
        </a:xfrm>
      </p:grpSpPr>
      <p:sp>
        <p:nvSpPr>
          <p:cNvPr id="3" name="Text placeholder - column 2"/>
          <p:cNvSpPr>
            <a:spLocks noGrp="1"/>
          </p:cNvSpPr>
          <p:nvPr>
            <p:ph type="body" sz="quarter" idx="10" hasCustomPrompt="1"/>
          </p:nvPr>
        </p:nvSpPr>
        <p:spPr>
          <a:xfrm>
            <a:off x="504000" y="3878220"/>
            <a:ext cx="2415600" cy="2457780"/>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5" name="Picture Placeholder 4"/>
          <p:cNvSpPr>
            <a:spLocks noGrp="1"/>
          </p:cNvSpPr>
          <p:nvPr>
            <p:ph type="pic" sz="quarter" idx="12" hasCustomPrompt="1"/>
          </p:nvPr>
        </p:nvSpPr>
        <p:spPr bwMode="gray">
          <a:xfrm>
            <a:off x="504000"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17" name="Text placeholder - column 2"/>
          <p:cNvSpPr>
            <a:spLocks noGrp="1"/>
          </p:cNvSpPr>
          <p:nvPr>
            <p:ph type="body" sz="quarter" idx="13" hasCustomPrompt="1"/>
          </p:nvPr>
        </p:nvSpPr>
        <p:spPr>
          <a:xfrm>
            <a:off x="9274877" y="3878221"/>
            <a:ext cx="2415600" cy="2457780"/>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8" name="Picture Placeholder 4"/>
          <p:cNvSpPr>
            <a:spLocks noGrp="1"/>
          </p:cNvSpPr>
          <p:nvPr>
            <p:ph type="pic" sz="quarter" idx="14" hasCustomPrompt="1"/>
          </p:nvPr>
        </p:nvSpPr>
        <p:spPr bwMode="gray">
          <a:xfrm>
            <a:off x="9274877"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9" name="Text placeholder - column 2"/>
          <p:cNvSpPr>
            <a:spLocks noGrp="1"/>
          </p:cNvSpPr>
          <p:nvPr>
            <p:ph type="body" sz="quarter" idx="15" hasCustomPrompt="1"/>
          </p:nvPr>
        </p:nvSpPr>
        <p:spPr>
          <a:xfrm>
            <a:off x="3427626" y="3878221"/>
            <a:ext cx="2415600" cy="2457780"/>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0" name="Picture Placeholder 4"/>
          <p:cNvSpPr>
            <a:spLocks noGrp="1"/>
          </p:cNvSpPr>
          <p:nvPr>
            <p:ph type="pic" sz="quarter" idx="16" hasCustomPrompt="1"/>
          </p:nvPr>
        </p:nvSpPr>
        <p:spPr bwMode="gray">
          <a:xfrm>
            <a:off x="3427626"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13" name="Text placeholder - column 2"/>
          <p:cNvSpPr>
            <a:spLocks noGrp="1"/>
          </p:cNvSpPr>
          <p:nvPr>
            <p:ph type="body" sz="quarter" idx="17" hasCustomPrompt="1"/>
          </p:nvPr>
        </p:nvSpPr>
        <p:spPr>
          <a:xfrm>
            <a:off x="6351252" y="3878221"/>
            <a:ext cx="2415600" cy="2457780"/>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4" name="Picture Placeholder 4"/>
          <p:cNvSpPr>
            <a:spLocks noGrp="1"/>
          </p:cNvSpPr>
          <p:nvPr>
            <p:ph type="pic" sz="quarter" idx="18" hasCustomPrompt="1"/>
          </p:nvPr>
        </p:nvSpPr>
        <p:spPr bwMode="gray">
          <a:xfrm>
            <a:off x="6351252"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2"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2680594478"/>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orient="horz" pos="551" userDrawn="1">
          <p15:clr>
            <a:srgbClr val="FBAE40"/>
          </p15:clr>
        </p15:guide>
        <p15:guide id="4" orient="horz" pos="1021" userDrawn="1">
          <p15:clr>
            <a:srgbClr val="FBAE40"/>
          </p15:clr>
        </p15:guide>
        <p15:guide id="5" orient="horz" pos="2110" userDrawn="1">
          <p15:clr>
            <a:srgbClr val="FBAE40"/>
          </p15:clr>
        </p15:guide>
        <p15:guide id="6" orient="horz" pos="2442" userDrawn="1">
          <p15:clr>
            <a:srgbClr val="FBAE40"/>
          </p15:clr>
        </p15:guide>
        <p15:guide id="7" orient="horz" pos="3990" userDrawn="1">
          <p15:clr>
            <a:srgbClr val="FBAE40"/>
          </p15:clr>
        </p15:guide>
        <p15:guide id="8" pos="1840" userDrawn="1">
          <p15:clr>
            <a:srgbClr val="FBAE40"/>
          </p15:clr>
        </p15:guide>
        <p15:guide id="9" pos="2159" userDrawn="1">
          <p15:clr>
            <a:srgbClr val="FBAE40"/>
          </p15:clr>
        </p15:guide>
        <p15:guide id="10" pos="3683" userDrawn="1">
          <p15:clr>
            <a:srgbClr val="FBAE40"/>
          </p15:clr>
        </p15:guide>
        <p15:guide id="11" pos="4000" userDrawn="1">
          <p15:clr>
            <a:srgbClr val="FBAE40"/>
          </p15:clr>
        </p15:guide>
        <p15:guide id="12" pos="5525" userDrawn="1">
          <p15:clr>
            <a:srgbClr val="FBAE40"/>
          </p15:clr>
        </p15:guide>
        <p15:guide id="13" pos="5842" userDrawn="1">
          <p15:clr>
            <a:srgbClr val="FBAE40"/>
          </p15:clr>
        </p15:guide>
        <p15:guide id="14" pos="7364"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bg1"/>
        </a:solidFill>
        <a:effectLst/>
      </p:bgPr>
    </p:bg>
    <p:spTree>
      <p:nvGrpSpPr>
        <p:cNvPr id="1" name=""/>
        <p:cNvGrpSpPr/>
        <p:nvPr/>
      </p:nvGrpSpPr>
      <p:grpSpPr>
        <a:xfrm>
          <a:off x="0" y="0"/>
          <a:ext cx="0" cy="0"/>
          <a:chOff x="0" y="0"/>
          <a:chExt cx="0" cy="0"/>
        </a:xfrm>
      </p:grpSpPr>
      <p:sp>
        <p:nvSpPr>
          <p:cNvPr id="5" name="Quote placeholder"/>
          <p:cNvSpPr>
            <a:spLocks noGrp="1"/>
          </p:cNvSpPr>
          <p:nvPr>
            <p:ph type="body" sz="quarter" idx="10" hasCustomPrompt="1"/>
          </p:nvPr>
        </p:nvSpPr>
        <p:spPr>
          <a:xfrm>
            <a:off x="504000" y="1800000"/>
            <a:ext cx="11185200" cy="3285032"/>
          </a:xfrm>
        </p:spPr>
        <p:txBody>
          <a:bodyPr/>
          <a:lstStyle>
            <a:lvl1pPr marL="395921" indent="-395921">
              <a:lnSpc>
                <a:spcPct val="90000"/>
              </a:lnSpc>
              <a:spcBef>
                <a:spcPts val="600"/>
              </a:spcBef>
              <a:defRPr sz="5999" b="1"/>
            </a:lvl1pPr>
            <a:lvl2pPr marL="395921" indent="0">
              <a:buNone/>
              <a:defRPr sz="1600"/>
            </a:lvl2pPr>
          </a:lstStyle>
          <a:p>
            <a:pPr lvl="0"/>
            <a:r>
              <a:rPr lang="en-US" noProof="0"/>
              <a:t>“Quote goes here </a:t>
            </a:r>
            <a:br>
              <a:rPr lang="en-US" noProof="0"/>
            </a:br>
            <a:r>
              <a:rPr lang="en-US" noProof="0"/>
              <a:t>and here.”</a:t>
            </a:r>
          </a:p>
          <a:p>
            <a:pPr lvl="1"/>
            <a:r>
              <a:rPr lang="en-US" noProof="0"/>
              <a:t>Source</a:t>
            </a:r>
          </a:p>
        </p:txBody>
      </p:sp>
    </p:spTree>
    <p:extLst>
      <p:ext uri="{BB962C8B-B14F-4D97-AF65-F5344CB8AC3E}">
        <p14:creationId xmlns:p14="http://schemas.microsoft.com/office/powerpoint/2010/main" val="932785900"/>
      </p:ext>
    </p:extLst>
  </p:cSld>
  <p:clrMapOvr>
    <a:masterClrMapping/>
  </p:clrMapOvr>
  <p:extLst>
    <p:ext uri="{DCECCB84-F9BA-43D5-87BE-67443E8EF086}">
      <p15:sldGuideLst xmlns:p15="http://schemas.microsoft.com/office/powerpoint/2012/main">
        <p15:guide id="1" pos="317" userDrawn="1">
          <p15:clr>
            <a:srgbClr val="FBAE40"/>
          </p15:clr>
        </p15:guide>
        <p15:guide id="4" orient="horz" pos="1133" userDrawn="1">
          <p15:clr>
            <a:srgbClr val="FBAE40"/>
          </p15:clr>
        </p15:guide>
        <p15:guide id="5" orient="horz" pos="3204" userDrawn="1">
          <p15:clr>
            <a:srgbClr val="FBAE40"/>
          </p15:clr>
        </p15:guide>
        <p15:guide id="6" pos="7363"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Quote - blue">
    <p:bg>
      <p:bgPr>
        <a:solidFill>
          <a:srgbClr val="00195A"/>
        </a:solidFill>
        <a:effectLst/>
      </p:bgPr>
    </p:bg>
    <p:spTree>
      <p:nvGrpSpPr>
        <p:cNvPr id="1" name=""/>
        <p:cNvGrpSpPr/>
        <p:nvPr/>
      </p:nvGrpSpPr>
      <p:grpSpPr>
        <a:xfrm>
          <a:off x="0" y="0"/>
          <a:ext cx="0" cy="0"/>
          <a:chOff x="0" y="0"/>
          <a:chExt cx="0" cy="0"/>
        </a:xfrm>
      </p:grpSpPr>
      <p:sp>
        <p:nvSpPr>
          <p:cNvPr id="5" name="Quote placeholder"/>
          <p:cNvSpPr>
            <a:spLocks noGrp="1"/>
          </p:cNvSpPr>
          <p:nvPr>
            <p:ph type="body" sz="quarter" idx="10" hasCustomPrompt="1"/>
          </p:nvPr>
        </p:nvSpPr>
        <p:spPr>
          <a:xfrm>
            <a:off x="504000" y="1800000"/>
            <a:ext cx="11185200" cy="3285032"/>
          </a:xfrm>
        </p:spPr>
        <p:txBody>
          <a:bodyPr/>
          <a:lstStyle>
            <a:lvl1pPr marL="395921" indent="-395921">
              <a:lnSpc>
                <a:spcPct val="90000"/>
              </a:lnSpc>
              <a:spcBef>
                <a:spcPts val="600"/>
              </a:spcBef>
              <a:defRPr sz="5999" b="1"/>
            </a:lvl1pPr>
            <a:lvl2pPr marL="395921" indent="0">
              <a:buNone/>
              <a:defRPr sz="1600"/>
            </a:lvl2pPr>
          </a:lstStyle>
          <a:p>
            <a:pPr lvl="0"/>
            <a:r>
              <a:rPr lang="en-US" noProof="0"/>
              <a:t>“Quote goes here </a:t>
            </a:r>
            <a:br>
              <a:rPr lang="en-US" noProof="0"/>
            </a:br>
            <a:r>
              <a:rPr lang="en-US" noProof="0"/>
              <a:t>and here.”</a:t>
            </a:r>
          </a:p>
          <a:p>
            <a:pPr lvl="1"/>
            <a:r>
              <a:rPr lang="en-US" noProof="0"/>
              <a:t>Source</a:t>
            </a:r>
          </a:p>
        </p:txBody>
      </p:sp>
    </p:spTree>
    <p:extLst>
      <p:ext uri="{BB962C8B-B14F-4D97-AF65-F5344CB8AC3E}">
        <p14:creationId xmlns:p14="http://schemas.microsoft.com/office/powerpoint/2010/main" val="3647991447"/>
      </p:ext>
    </p:extLst>
  </p:cSld>
  <p:clrMapOvr>
    <a:masterClrMapping/>
  </p:clrMapOvr>
  <p:extLst>
    <p:ext uri="{DCECCB84-F9BA-43D5-87BE-67443E8EF086}">
      <p15:sldGuideLst xmlns:p15="http://schemas.microsoft.com/office/powerpoint/2012/main">
        <p15:guide id="1" pos="317">
          <p15:clr>
            <a:srgbClr val="FBAE40"/>
          </p15:clr>
        </p15:guide>
        <p15:guide id="4" orient="horz" pos="1133">
          <p15:clr>
            <a:srgbClr val="FBAE40"/>
          </p15:clr>
        </p15:guide>
        <p15:guide id="5" orient="horz" pos="3204">
          <p15:clr>
            <a:srgbClr val="FBAE40"/>
          </p15:clr>
        </p15:guide>
        <p15:guide id="6" pos="7363">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Text with Image 1/3">
    <p:spTree>
      <p:nvGrpSpPr>
        <p:cNvPr id="1" name=""/>
        <p:cNvGrpSpPr/>
        <p:nvPr/>
      </p:nvGrpSpPr>
      <p:grpSpPr>
        <a:xfrm>
          <a:off x="0" y="0"/>
          <a:ext cx="0" cy="0"/>
          <a:chOff x="0" y="0"/>
          <a:chExt cx="0" cy="0"/>
        </a:xfrm>
      </p:grpSpPr>
      <p:sp>
        <p:nvSpPr>
          <p:cNvPr id="5" name="Picture Placeholder 1/3 right"/>
          <p:cNvSpPr>
            <a:spLocks noGrp="1"/>
          </p:cNvSpPr>
          <p:nvPr>
            <p:ph type="pic" sz="quarter" idx="10" hasCustomPrompt="1"/>
          </p:nvPr>
        </p:nvSpPr>
        <p:spPr bwMode="gray">
          <a:xfrm>
            <a:off x="8127175" y="0"/>
            <a:ext cx="4068000" cy="6858000"/>
          </a:xfrm>
          <a:no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a:t>
            </a:r>
            <a:endParaRPr lang="de-DE"/>
          </a:p>
        </p:txBody>
      </p:sp>
      <p:sp>
        <p:nvSpPr>
          <p:cNvPr id="7" name="Text Placeholder"/>
          <p:cNvSpPr>
            <a:spLocks noGrp="1"/>
          </p:cNvSpPr>
          <p:nvPr>
            <p:ph type="body" sz="quarter" idx="11" hasCustomPrompt="1"/>
          </p:nvPr>
        </p:nvSpPr>
        <p:spPr bwMode="black">
          <a:xfrm>
            <a:off x="503999" y="1620000"/>
            <a:ext cx="7092000"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endParaRPr lang="de-DE"/>
          </a:p>
        </p:txBody>
      </p:sp>
      <p:sp>
        <p:nvSpPr>
          <p:cNvPr id="3" name="Title"/>
          <p:cNvSpPr>
            <a:spLocks noGrp="1"/>
          </p:cNvSpPr>
          <p:nvPr>
            <p:ph type="title" hasCustomPrompt="1"/>
          </p:nvPr>
        </p:nvSpPr>
        <p:spPr>
          <a:xfrm>
            <a:off x="504001" y="504000"/>
            <a:ext cx="7092000"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3425020262"/>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991" userDrawn="1">
          <p15:clr>
            <a:srgbClr val="FBAE40"/>
          </p15:clr>
        </p15:guide>
        <p15:guide id="3" pos="4786" userDrawn="1">
          <p15:clr>
            <a:srgbClr val="FBAE40"/>
          </p15:clr>
        </p15:guide>
        <p15:guide id="4" pos="5119" userDrawn="1">
          <p15:clr>
            <a:srgbClr val="FBAE40"/>
          </p15:clr>
        </p15:guide>
        <p15:guide id="5" orient="horz" pos="317" userDrawn="1">
          <p15:clr>
            <a:srgbClr val="FBAE40"/>
          </p15:clr>
        </p15:guide>
        <p15:guide id="6" orient="horz" pos="551" userDrawn="1">
          <p15:clr>
            <a:srgbClr val="FBAE40"/>
          </p15:clr>
        </p15:guide>
        <p15:guide id="7" orient="horz" pos="1020"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Text with Image 1/2">
    <p:spTree>
      <p:nvGrpSpPr>
        <p:cNvPr id="1" name=""/>
        <p:cNvGrpSpPr/>
        <p:nvPr/>
      </p:nvGrpSpPr>
      <p:grpSpPr>
        <a:xfrm>
          <a:off x="0" y="0"/>
          <a:ext cx="0" cy="0"/>
          <a:chOff x="0" y="0"/>
          <a:chExt cx="0" cy="0"/>
        </a:xfrm>
      </p:grpSpPr>
      <p:sp>
        <p:nvSpPr>
          <p:cNvPr id="5" name="Picture Placeholder 1/2 right"/>
          <p:cNvSpPr>
            <a:spLocks noGrp="1"/>
          </p:cNvSpPr>
          <p:nvPr>
            <p:ph type="pic" sz="quarter" idx="10" hasCustomPrompt="1"/>
          </p:nvPr>
        </p:nvSpPr>
        <p:spPr bwMode="gray">
          <a:xfrm>
            <a:off x="6097588" y="0"/>
            <a:ext cx="6097587" cy="6858000"/>
          </a:xfrm>
          <a:no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a:t>
            </a:r>
            <a:endParaRPr lang="de-DE"/>
          </a:p>
        </p:txBody>
      </p:sp>
      <p:sp>
        <p:nvSpPr>
          <p:cNvPr id="7" name="Text Placeholder 1/2"/>
          <p:cNvSpPr>
            <a:spLocks noGrp="1"/>
          </p:cNvSpPr>
          <p:nvPr>
            <p:ph type="body" sz="quarter" idx="11" hasCustomPrompt="1"/>
          </p:nvPr>
        </p:nvSpPr>
        <p:spPr bwMode="black">
          <a:xfrm>
            <a:off x="503999" y="1620000"/>
            <a:ext cx="5112000"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endParaRPr lang="de-DE"/>
          </a:p>
        </p:txBody>
      </p:sp>
      <p:sp>
        <p:nvSpPr>
          <p:cNvPr id="2" name="Title"/>
          <p:cNvSpPr>
            <a:spLocks noGrp="1"/>
          </p:cNvSpPr>
          <p:nvPr>
            <p:ph type="title" hasCustomPrompt="1"/>
          </p:nvPr>
        </p:nvSpPr>
        <p:spPr>
          <a:xfrm>
            <a:off x="504001" y="504000"/>
            <a:ext cx="5112000"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552787710"/>
      </p:ext>
    </p:extLst>
  </p:cSld>
  <p:clrMapOvr>
    <a:masterClrMapping/>
  </p:clrMapOvr>
  <p:extLst>
    <p:ext uri="{DCECCB84-F9BA-43D5-87BE-67443E8EF086}">
      <p15:sldGuideLst xmlns:p15="http://schemas.microsoft.com/office/powerpoint/2012/main">
        <p15:guide id="1" pos="3841" userDrawn="1">
          <p15:clr>
            <a:srgbClr val="FBAE40"/>
          </p15:clr>
        </p15:guide>
        <p15:guide id="2" orient="horz" pos="317" userDrawn="1">
          <p15:clr>
            <a:srgbClr val="FBAE40"/>
          </p15:clr>
        </p15:guide>
        <p15:guide id="3" orient="horz" pos="551" userDrawn="1">
          <p15:clr>
            <a:srgbClr val="FBAE40"/>
          </p15:clr>
        </p15:guide>
        <p15:guide id="4" orient="horz" pos="1020" userDrawn="1">
          <p15:clr>
            <a:srgbClr val="FBAE40"/>
          </p15:clr>
        </p15:guide>
        <p15:guide id="5" orient="horz" pos="3991" userDrawn="1">
          <p15:clr>
            <a:srgbClr val="FBAE40"/>
          </p15:clr>
        </p15:guide>
        <p15:guide id="6" pos="3538" userDrawn="1">
          <p15:clr>
            <a:srgbClr val="FBAE40"/>
          </p15:clr>
        </p15:guide>
        <p15:guide id="7" pos="317"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over without Image">
    <p:spTree>
      <p:nvGrpSpPr>
        <p:cNvPr id="1" name=""/>
        <p:cNvGrpSpPr/>
        <p:nvPr/>
      </p:nvGrpSpPr>
      <p:grpSpPr>
        <a:xfrm>
          <a:off x="0" y="0"/>
          <a:ext cx="0" cy="0"/>
          <a:chOff x="0" y="0"/>
          <a:chExt cx="0" cy="0"/>
        </a:xfrm>
      </p:grpSpPr>
      <p:sp>
        <p:nvSpPr>
          <p:cNvPr id="24" name="Classification"/>
          <p:cNvSpPr txBox="1"/>
          <p:nvPr userDrawn="1"/>
        </p:nvSpPr>
        <p:spPr>
          <a:xfrm>
            <a:off x="288000" y="5093865"/>
            <a:ext cx="4204855" cy="153852"/>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a:t>PUBLIC</a:t>
            </a:r>
          </a:p>
        </p:txBody>
      </p:sp>
      <p:sp>
        <p:nvSpPr>
          <p:cNvPr id="6" name="Speaker"/>
          <p:cNvSpPr>
            <a:spLocks noGrp="1"/>
          </p:cNvSpPr>
          <p:nvPr userDrawn="1">
            <p:ph type="subTitle" idx="1" hasCustomPrompt="1"/>
          </p:nvPr>
        </p:nvSpPr>
        <p:spPr bwMode="black">
          <a:xfrm>
            <a:off x="287999" y="4268503"/>
            <a:ext cx="11628000"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a:t>Month 00, 2020</a:t>
            </a:r>
          </a:p>
        </p:txBody>
      </p:sp>
      <p:sp>
        <p:nvSpPr>
          <p:cNvPr id="4" name="Title 3"/>
          <p:cNvSpPr>
            <a:spLocks noGrp="1"/>
          </p:cNvSpPr>
          <p:nvPr>
            <p:ph type="title" hasCustomPrompt="1"/>
          </p:nvPr>
        </p:nvSpPr>
        <p:spPr>
          <a:xfrm>
            <a:off x="288000" y="2706317"/>
            <a:ext cx="11628000" cy="997196"/>
          </a:xfrm>
        </p:spPr>
        <p:txBody>
          <a:bodyPr>
            <a:noAutofit/>
          </a:bodyPr>
          <a:lstStyle>
            <a:lvl1pPr>
              <a:lnSpc>
                <a:spcPct val="90000"/>
              </a:lnSpc>
              <a:defRPr sz="3600"/>
            </a:lvl1pPr>
          </a:lstStyle>
          <a:p>
            <a:pPr fontAlgn="base">
              <a:spcBef>
                <a:spcPct val="50000"/>
              </a:spcBef>
              <a:spcAft>
                <a:spcPct val="0"/>
              </a:spcAft>
              <a:buClr>
                <a:srgbClr val="F0AB00"/>
              </a:buClr>
              <a:buSzPct val="80000"/>
            </a:pPr>
            <a:r>
              <a:rPr lang="en-US" sz="3600"/>
              <a:t>Presentation Title </a:t>
            </a:r>
            <a:br>
              <a:rPr lang="en-US" sz="3600"/>
            </a:br>
            <a:r>
              <a:rPr lang="en-US" sz="3600"/>
              <a:t>Goes Here and Here.</a:t>
            </a:r>
            <a:endParaRPr lang="de-DE" sz="3600" kern="0" err="1">
              <a:ea typeface="Arial Unicode MS" pitchFamily="34" charset="-128"/>
              <a:cs typeface="Arial Unicode MS" pitchFamily="34" charset="-128"/>
            </a:endParaRPr>
          </a:p>
        </p:txBody>
      </p:sp>
      <p:pic>
        <p:nvPicPr>
          <p:cNvPr id="11" name="SAP Logo" descr="SAP Logo" title="SAP Logo">
            <a:extLst>
              <a:ext uri="{FF2B5EF4-FFF2-40B4-BE49-F238E27FC236}">
                <a16:creationId xmlns:a16="http://schemas.microsoft.com/office/drawing/2014/main" id="{6F2859FE-B410-4A33-8F65-BF8D846379ED}"/>
              </a:ext>
            </a:extLst>
          </p:cNvPr>
          <p:cNvPicPr>
            <a:picLocks noChangeAspect="1"/>
          </p:cNvPicPr>
          <p:nvPr userDrawn="1"/>
        </p:nvPicPr>
        <p:blipFill>
          <a:blip r:embed="rId2"/>
          <a:stretch>
            <a:fillRect/>
          </a:stretch>
        </p:blipFill>
        <p:spPr>
          <a:xfrm>
            <a:off x="9950552" y="6217668"/>
            <a:ext cx="1963636" cy="360000"/>
          </a:xfrm>
          <a:prstGeom prst="rect">
            <a:avLst/>
          </a:prstGeom>
        </p:spPr>
      </p:pic>
    </p:spTree>
    <p:extLst>
      <p:ext uri="{BB962C8B-B14F-4D97-AF65-F5344CB8AC3E}">
        <p14:creationId xmlns:p14="http://schemas.microsoft.com/office/powerpoint/2010/main" val="1982410628"/>
      </p:ext>
    </p:extLst>
  </p:cSld>
  <p:clrMapOvr>
    <a:masterClrMapping/>
  </p:clrMapOvr>
  <p:extLst>
    <p:ext uri="{DCECCB84-F9BA-43D5-87BE-67443E8EF086}">
      <p15:sldGuideLst xmlns:p15="http://schemas.microsoft.com/office/powerpoint/2012/main">
        <p15:guide id="1" pos="181" userDrawn="1">
          <p15:clr>
            <a:srgbClr val="FBAE40"/>
          </p15:clr>
        </p15:guide>
        <p15:guide id="2" orient="horz" pos="1704" userDrawn="1">
          <p15:clr>
            <a:srgbClr val="FBAE40"/>
          </p15:clr>
        </p15:guide>
        <p15:guide id="3" orient="horz" pos="2688" userDrawn="1">
          <p15:clr>
            <a:srgbClr val="FBAE40"/>
          </p15:clr>
        </p15:guide>
        <p15:guide id="4" orient="horz" pos="2334" userDrawn="1">
          <p15:clr>
            <a:srgbClr val="FBAE40"/>
          </p15:clr>
        </p15:guide>
        <p15:guide id="5" orient="horz" pos="2960" userDrawn="1">
          <p15:clr>
            <a:srgbClr val="FBAE40"/>
          </p15:clr>
        </p15:guide>
        <p15:guide id="6" pos="7506" userDrawn="1">
          <p15:clr>
            <a:srgbClr val="FBAE40"/>
          </p15:clr>
        </p15:guide>
        <p15:guide id="7" orient="horz" pos="4142"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Full Bleed Image ">
    <p:spTree>
      <p:nvGrpSpPr>
        <p:cNvPr id="1" name=""/>
        <p:cNvGrpSpPr/>
        <p:nvPr/>
      </p:nvGrpSpPr>
      <p:grpSpPr>
        <a:xfrm>
          <a:off x="0" y="0"/>
          <a:ext cx="0" cy="0"/>
          <a:chOff x="0" y="0"/>
          <a:chExt cx="0" cy="0"/>
        </a:xfrm>
      </p:grpSpPr>
      <p:sp>
        <p:nvSpPr>
          <p:cNvPr id="5" name="Picture Placeholder full image"/>
          <p:cNvSpPr>
            <a:spLocks noGrp="1"/>
          </p:cNvSpPr>
          <p:nvPr>
            <p:ph type="pic" sz="quarter" idx="10" hasCustomPrompt="1"/>
          </p:nvPr>
        </p:nvSpPr>
        <p:spPr bwMode="gray">
          <a:xfrm>
            <a:off x="1" y="0"/>
            <a:ext cx="12195175" cy="6858000"/>
          </a:xfrm>
          <a:no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a:t>
            </a:r>
            <a:endParaRPr lang="de-DE"/>
          </a:p>
        </p:txBody>
      </p:sp>
    </p:spTree>
    <p:extLst>
      <p:ext uri="{BB962C8B-B14F-4D97-AF65-F5344CB8AC3E}">
        <p14:creationId xmlns:p14="http://schemas.microsoft.com/office/powerpoint/2010/main" val="413979114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xt and Screenshot">
    <p:spTree>
      <p:nvGrpSpPr>
        <p:cNvPr id="1" name=""/>
        <p:cNvGrpSpPr/>
        <p:nvPr/>
      </p:nvGrpSpPr>
      <p:grpSpPr>
        <a:xfrm>
          <a:off x="0" y="0"/>
          <a:ext cx="0" cy="0"/>
          <a:chOff x="0" y="0"/>
          <a:chExt cx="0" cy="0"/>
        </a:xfrm>
      </p:grpSpPr>
      <p:sp>
        <p:nvSpPr>
          <p:cNvPr id="5" name="Picture Placeholder"/>
          <p:cNvSpPr>
            <a:spLocks noGrp="1"/>
          </p:cNvSpPr>
          <p:nvPr>
            <p:ph type="pic" sz="quarter" idx="13" hasCustomPrompt="1"/>
          </p:nvPr>
        </p:nvSpPr>
        <p:spPr bwMode="gray">
          <a:xfrm>
            <a:off x="6362477" y="1620000"/>
            <a:ext cx="5328000" cy="4716000"/>
          </a:xfrm>
          <a:noFill/>
        </p:spPr>
        <p:txBody>
          <a:bodyPr vert="horz" lIns="0" tIns="1512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screenshot</a:t>
            </a:r>
            <a:endParaRPr lang="de-DE"/>
          </a:p>
        </p:txBody>
      </p:sp>
      <p:sp>
        <p:nvSpPr>
          <p:cNvPr id="4" name="Text Placeholder"/>
          <p:cNvSpPr>
            <a:spLocks noGrp="1"/>
          </p:cNvSpPr>
          <p:nvPr>
            <p:ph type="body" sz="quarter" idx="10" hasCustomPrompt="1"/>
          </p:nvPr>
        </p:nvSpPr>
        <p:spPr>
          <a:xfrm>
            <a:off x="504000" y="1620000"/>
            <a:ext cx="5328000"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3"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1287227243"/>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1020" userDrawn="1">
          <p15:clr>
            <a:srgbClr val="FBAE40"/>
          </p15:clr>
        </p15:guide>
        <p15:guide id="3" pos="3674" userDrawn="1">
          <p15:clr>
            <a:srgbClr val="FBAE40"/>
          </p15:clr>
        </p15:guide>
        <p15:guide id="4" pos="4008" userDrawn="1">
          <p15:clr>
            <a:srgbClr val="FBAE40"/>
          </p15:clr>
        </p15:guide>
        <p15:guide id="5" pos="7364" userDrawn="1">
          <p15:clr>
            <a:srgbClr val="FBAE40"/>
          </p15:clr>
        </p15:guide>
        <p15:guide id="6" orient="horz" pos="317" userDrawn="1">
          <p15:clr>
            <a:srgbClr val="FBAE40"/>
          </p15:clr>
        </p15:guide>
        <p15:guide id="7" orient="horz" pos="551" userDrawn="1">
          <p15:clr>
            <a:srgbClr val="FBAE40"/>
          </p15:clr>
        </p15:guide>
        <p15:guide id="8" orient="horz" pos="3991"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Content Placeholder"/>
          <p:cNvSpPr>
            <a:spLocks noGrp="1"/>
          </p:cNvSpPr>
          <p:nvPr>
            <p:ph idx="1" hasCustomPrompt="1"/>
          </p:nvPr>
        </p:nvSpPr>
        <p:spPr bwMode="gray">
          <a:xfrm>
            <a:off x="504000" y="1620000"/>
            <a:ext cx="11185200" cy="4716000"/>
          </a:xfrm>
          <a:noFill/>
        </p:spPr>
        <p:txBody>
          <a:bodyPr tIns="1368000"/>
          <a:lstStyle>
            <a:lvl1pPr algn="ctr">
              <a:defRPr sz="1400" b="0"/>
            </a:lvl1pPr>
          </a:lstStyle>
          <a:p>
            <a:pPr lvl="0"/>
            <a:r>
              <a:rPr lang="en-US"/>
              <a:t>Click to add content</a:t>
            </a:r>
          </a:p>
        </p:txBody>
      </p:sp>
      <p:sp>
        <p:nvSpPr>
          <p:cNvPr id="2" name="Title"/>
          <p:cNvSpPr>
            <a:spLocks noGrp="1"/>
          </p:cNvSpPr>
          <p:nvPr>
            <p:ph type="title" hasCustomPrompt="1"/>
          </p:nvPr>
        </p:nvSpPr>
        <p:spPr/>
        <p:txBody>
          <a:bodyPr/>
          <a:lstStyle/>
          <a:p>
            <a:r>
              <a:rPr lang="en-US" noProof="0"/>
              <a:t>Insert page title (sentence case)</a:t>
            </a:r>
            <a:endParaRPr lang="en-US"/>
          </a:p>
        </p:txBody>
      </p:sp>
    </p:spTree>
    <p:extLst>
      <p:ext uri="{BB962C8B-B14F-4D97-AF65-F5344CB8AC3E}">
        <p14:creationId xmlns:p14="http://schemas.microsoft.com/office/powerpoint/2010/main" val="4186098743"/>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orient="horz" pos="551" userDrawn="1">
          <p15:clr>
            <a:srgbClr val="FBAE40"/>
          </p15:clr>
        </p15:guide>
        <p15:guide id="4" orient="horz" pos="1020" userDrawn="1">
          <p15:clr>
            <a:srgbClr val="FBAE40"/>
          </p15:clr>
        </p15:guide>
        <p15:guide id="5" orient="horz" pos="3991" userDrawn="1">
          <p15:clr>
            <a:srgbClr val="FBAE40"/>
          </p15:clr>
        </p15:guide>
        <p15:guide id="6" pos="7364"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3421819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Thank You and Contact Information">
    <p:spTree>
      <p:nvGrpSpPr>
        <p:cNvPr id="1" name=""/>
        <p:cNvGrpSpPr/>
        <p:nvPr/>
      </p:nvGrpSpPr>
      <p:grpSpPr>
        <a:xfrm>
          <a:off x="0" y="0"/>
          <a:ext cx="0" cy="0"/>
          <a:chOff x="0" y="0"/>
          <a:chExt cx="0" cy="0"/>
        </a:xfrm>
      </p:grpSpPr>
      <p:pic>
        <p:nvPicPr>
          <p:cNvPr id="6" name="SAP Logo" descr="SAP Logo" title="SAP Logo"/>
          <p:cNvPicPr>
            <a:picLocks noChangeAspect="1"/>
          </p:cNvPicPr>
          <p:nvPr userDrawn="1"/>
        </p:nvPicPr>
        <p:blipFill>
          <a:blip r:embed="rId2"/>
          <a:stretch>
            <a:fillRect/>
          </a:stretch>
        </p:blipFill>
        <p:spPr>
          <a:xfrm>
            <a:off x="9727200" y="5994000"/>
            <a:ext cx="1963636" cy="360000"/>
          </a:xfrm>
          <a:prstGeom prst="rect">
            <a:avLst/>
          </a:prstGeom>
        </p:spPr>
      </p:pic>
      <p:sp>
        <p:nvSpPr>
          <p:cNvPr id="93" name="Contact information"/>
          <p:cNvSpPr>
            <a:spLocks noGrp="1"/>
          </p:cNvSpPr>
          <p:nvPr>
            <p:ph type="body" sz="quarter" idx="10" hasCustomPrompt="1"/>
          </p:nvPr>
        </p:nvSpPr>
        <p:spPr>
          <a:xfrm>
            <a:off x="504000" y="2905487"/>
            <a:ext cx="5593588" cy="2501010"/>
          </a:xfrm>
        </p:spPr>
        <p:txBody>
          <a:bodyPr anchor="t" anchorCtr="0">
            <a:noAutofit/>
          </a:bodyPr>
          <a:lstStyle>
            <a:lvl1pPr>
              <a:spcBef>
                <a:spcPts val="0"/>
              </a:spcBef>
              <a:spcAft>
                <a:spcPts val="1200"/>
              </a:spcAft>
              <a:defRPr sz="1600" b="0"/>
            </a:lvl1pPr>
            <a:lvl2pPr marL="0" indent="0">
              <a:spcBef>
                <a:spcPts val="0"/>
              </a:spcBef>
              <a:buNone/>
              <a:defRPr sz="1600" b="0"/>
            </a:lvl2pPr>
          </a:lstStyle>
          <a:p>
            <a:r>
              <a:rPr lang="en-US"/>
              <a:t>Contact information:</a:t>
            </a:r>
          </a:p>
          <a:p>
            <a:pPr lvl="1"/>
            <a:r>
              <a:rPr lang="en-US"/>
              <a:t>F name L name</a:t>
            </a:r>
          </a:p>
          <a:p>
            <a:pPr lvl="1"/>
            <a:r>
              <a:rPr lang="en-US"/>
              <a:t>Title</a:t>
            </a:r>
          </a:p>
          <a:p>
            <a:pPr lvl="1"/>
            <a:r>
              <a:rPr lang="en-US"/>
              <a:t>Address</a:t>
            </a:r>
          </a:p>
          <a:p>
            <a:pPr lvl="1"/>
            <a:r>
              <a:rPr lang="en-US"/>
              <a:t>Phone number</a:t>
            </a:r>
          </a:p>
        </p:txBody>
      </p:sp>
      <p:sp>
        <p:nvSpPr>
          <p:cNvPr id="2" name="Thank you"/>
          <p:cNvSpPr>
            <a:spLocks noGrp="1"/>
          </p:cNvSpPr>
          <p:nvPr>
            <p:ph type="ctrTitle" hasCustomPrompt="1"/>
          </p:nvPr>
        </p:nvSpPr>
        <p:spPr bwMode="gray">
          <a:xfrm>
            <a:off x="504000" y="1467009"/>
            <a:ext cx="5593588" cy="923116"/>
          </a:xfrm>
        </p:spPr>
        <p:txBody>
          <a:bodyPr anchor="t" anchorCtr="0">
            <a:noAutofit/>
          </a:bodyPr>
          <a:lstStyle>
            <a:lvl1pPr>
              <a:defRPr sz="5500">
                <a:solidFill>
                  <a:schemeClr val="accent1"/>
                </a:solidFill>
                <a:latin typeface="+mj-lt"/>
              </a:defRPr>
            </a:lvl1pPr>
          </a:lstStyle>
          <a:p>
            <a:r>
              <a:rPr lang="en-US"/>
              <a:t>Thank you.</a:t>
            </a:r>
            <a:endParaRPr lang="de-DE"/>
          </a:p>
        </p:txBody>
      </p:sp>
    </p:spTree>
    <p:extLst>
      <p:ext uri="{BB962C8B-B14F-4D97-AF65-F5344CB8AC3E}">
        <p14:creationId xmlns:p14="http://schemas.microsoft.com/office/powerpoint/2010/main" val="781090314"/>
      </p:ext>
    </p:extLst>
  </p:cSld>
  <p:clrMapOvr>
    <a:masterClrMapping/>
  </p:clrMapOvr>
  <p:hf sldNum="0" hdr="0" ftr="0" dt="0"/>
  <p:extLst>
    <p:ext uri="{DCECCB84-F9BA-43D5-87BE-67443E8EF086}">
      <p15:sldGuideLst xmlns:p15="http://schemas.microsoft.com/office/powerpoint/2012/main">
        <p15:guide id="1" pos="7364" userDrawn="1">
          <p15:clr>
            <a:srgbClr val="FBAE40"/>
          </p15:clr>
        </p15:guide>
        <p15:guide id="2" orient="horz" pos="924" userDrawn="1">
          <p15:clr>
            <a:srgbClr val="FBAE40"/>
          </p15:clr>
        </p15:guide>
        <p15:guide id="4" orient="horz" pos="1830" userDrawn="1">
          <p15:clr>
            <a:srgbClr val="FBAE40"/>
          </p15:clr>
        </p15:guide>
        <p15:guide id="5" orient="horz" pos="4000" userDrawn="1">
          <p15:clr>
            <a:srgbClr val="FBAE40"/>
          </p15:clr>
        </p15:guide>
        <p15:guide id="6" pos="317" userDrawn="1">
          <p15:clr>
            <a:srgbClr val="FBAE40"/>
          </p15:clr>
        </p15:guide>
        <p15:guide id="8" pos="3841" userDrawn="1">
          <p15:clr>
            <a:srgbClr val="FBAE40"/>
          </p15:clr>
        </p15:guide>
        <p15:guide id="9" orient="horz" pos="318" userDrawn="1">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Copyright">
    <p:spTree>
      <p:nvGrpSpPr>
        <p:cNvPr id="1" name=""/>
        <p:cNvGrpSpPr/>
        <p:nvPr/>
      </p:nvGrpSpPr>
      <p:grpSpPr>
        <a:xfrm>
          <a:off x="0" y="0"/>
          <a:ext cx="0" cy="0"/>
          <a:chOff x="0" y="0"/>
          <a:chExt cx="0" cy="0"/>
        </a:xfrm>
      </p:grpSpPr>
      <p:pic>
        <p:nvPicPr>
          <p:cNvPr id="19" name="SAP Logo" descr="SAP Logo" title="SAP Logo"/>
          <p:cNvPicPr>
            <a:picLocks noChangeAspect="1"/>
          </p:cNvPicPr>
          <p:nvPr userDrawn="1"/>
        </p:nvPicPr>
        <p:blipFill>
          <a:blip r:embed="rId2"/>
          <a:stretch>
            <a:fillRect/>
          </a:stretch>
        </p:blipFill>
        <p:spPr>
          <a:xfrm>
            <a:off x="9727200" y="5994000"/>
            <a:ext cx="1963636" cy="360000"/>
          </a:xfrm>
          <a:prstGeom prst="rect">
            <a:avLst/>
          </a:prstGeom>
        </p:spPr>
      </p:pic>
      <p:sp>
        <p:nvSpPr>
          <p:cNvPr id="30" name="Copyright information English"/>
          <p:cNvSpPr txBox="1"/>
          <p:nvPr userDrawn="1"/>
        </p:nvSpPr>
        <p:spPr bwMode="black">
          <a:xfrm>
            <a:off x="503998" y="2645292"/>
            <a:ext cx="5872310" cy="3708708"/>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800" b="0" noProof="0"/>
              <a:t>© 2020 SAP SE or an SAP affiliate company. All rights reserved.</a:t>
            </a:r>
            <a:endParaRPr lang="de-DE" sz="800" kern="0">
              <a:ea typeface="Arial Unicode MS" pitchFamily="34" charset="-128"/>
              <a:cs typeface="Arial Unicode MS" pitchFamily="34" charset="-128"/>
            </a:endParaRPr>
          </a:p>
          <a:p>
            <a:pPr>
              <a:spcBef>
                <a:spcPts val="600"/>
              </a:spcBef>
            </a:pPr>
            <a:r>
              <a:rPr lang="en-US" sz="800" kern="1200">
                <a:solidFill>
                  <a:schemeClr val="tx1"/>
                </a:solidFill>
                <a:latin typeface="Arial"/>
                <a:ea typeface="Arial Unicode MS" panose="020B0604020202020204" pitchFamily="34" charset="-128"/>
                <a:cs typeface="+mn-cs"/>
              </a:rPr>
              <a:t>No part of this publication may be reproduced or transmitted in any form or for any purpose without the express permission of SAP SE or an SAP affiliate company.</a:t>
            </a:r>
          </a:p>
          <a:p>
            <a:pPr>
              <a:spcBef>
                <a:spcPts val="600"/>
              </a:spcBef>
            </a:pPr>
            <a:r>
              <a:rPr lang="en-US" sz="800" kern="1200">
                <a:solidFill>
                  <a:schemeClr val="tx1"/>
                </a:solidFill>
                <a:latin typeface="Arial"/>
                <a:ea typeface="Arial Unicode MS" panose="020B0604020202020204" pitchFamily="34" charset="-128"/>
                <a:cs typeface="+mn-cs"/>
              </a:rPr>
              <a:t>The information contained herein may be changed without prior notice. Some software products marketed by SAP SE and its distributors contain proprietary software components of other software vendors. National product specifications may vary.</a:t>
            </a:r>
          </a:p>
          <a:p>
            <a:pPr>
              <a:spcBef>
                <a:spcPts val="600"/>
              </a:spcBef>
            </a:pPr>
            <a:r>
              <a:rPr lang="en-US" sz="800" kern="1200">
                <a:solidFill>
                  <a:schemeClr val="tx1"/>
                </a:solidFill>
                <a:latin typeface="Arial"/>
                <a:ea typeface="Arial Unicode MS" panose="020B0604020202020204" pitchFamily="34" charset="-128"/>
                <a:cs typeface="+mn-cs"/>
              </a:rPr>
              <a:t>These materials are provided by SAP SE or an SAP affiliate company for informational purposes only, without representation or warranty of any kind, and SAP or its affiliated companies shall not be liable for errors or omissions with respect to the materials. The only warranties for SAP or SAP affiliate company products and services are those that are set forth in the express warranty statements accompanying such products and services, if any. Nothing herein should be construed as constituting an additional warranty. </a:t>
            </a:r>
          </a:p>
          <a:p>
            <a:pPr>
              <a:spcBef>
                <a:spcPts val="600"/>
              </a:spcBef>
            </a:pPr>
            <a:r>
              <a:rPr lang="en-US" sz="800" kern="1200">
                <a:solidFill>
                  <a:schemeClr val="tx1"/>
                </a:solidFill>
                <a:latin typeface="Arial"/>
                <a:ea typeface="Arial Unicode MS" panose="020B0604020202020204" pitchFamily="34" charset="-128"/>
                <a:cs typeface="+mn-cs"/>
              </a:rPr>
              <a:t>In particular, SAP SE or its affiliated companies have no obligation to pursue any course of business outlined in this document or any related presentation, or to develop or release any functionality mentioned therein. This document, or any related presentation, and SAP SE’s or its affiliated companies’ strategy and possible future developments, products, and/or platforms, directions, and functionality are all subject to change and may be changed by SAP SE or its affiliated companies at any time for any reason without notice. The information in this document is not a commitment, promise, or legal obligation to deliver any material, code, or functionality. All forward-looking statements are subject to various</a:t>
            </a:r>
            <a:r>
              <a:rPr lang="en-US" sz="800" kern="1200" baseline="0">
                <a:solidFill>
                  <a:schemeClr val="tx1"/>
                </a:solidFill>
                <a:latin typeface="Arial"/>
                <a:ea typeface="Arial Unicode MS" panose="020B0604020202020204" pitchFamily="34" charset="-128"/>
                <a:cs typeface="+mn-cs"/>
              </a:rPr>
              <a:t> </a:t>
            </a:r>
            <a:r>
              <a:rPr lang="en-US" sz="800" kern="1200">
                <a:solidFill>
                  <a:schemeClr val="tx1"/>
                </a:solidFill>
                <a:latin typeface="Arial"/>
                <a:ea typeface="Arial Unicode MS" panose="020B0604020202020204" pitchFamily="34" charset="-128"/>
                <a:cs typeface="+mn-cs"/>
              </a:rPr>
              <a:t>risks and uncertainties that could cause actual results to differ materially from expectations. Readers are cautioned not to place undue reliance on these forward-looking statements, and they should not be relied upon in making purchasing decisions.</a:t>
            </a:r>
          </a:p>
          <a:p>
            <a:pPr>
              <a:spcBef>
                <a:spcPts val="600"/>
              </a:spcBef>
            </a:pPr>
            <a:r>
              <a:rPr lang="en-US" sz="800" kern="1200">
                <a:solidFill>
                  <a:schemeClr val="tx1"/>
                </a:solidFill>
                <a:latin typeface="Arial"/>
                <a:ea typeface="Arial Unicode MS" panose="020B0604020202020204" pitchFamily="34" charset="-128"/>
                <a:cs typeface="+mn-cs"/>
              </a:rPr>
              <a:t>SAP and other SAP products and services mentioned herein as well as their respective logos are trademarks or registered trademarks of SAP SE (or an SAP affiliate company) in Germany and other countries. All other product and service names mentioned are the trademarks of their respective companies. </a:t>
            </a:r>
          </a:p>
          <a:p>
            <a:pPr>
              <a:spcBef>
                <a:spcPts val="600"/>
              </a:spcBef>
            </a:pPr>
            <a:r>
              <a:rPr lang="en-US" sz="800" kern="1200">
                <a:solidFill>
                  <a:schemeClr val="tx1"/>
                </a:solidFill>
                <a:latin typeface="Arial"/>
                <a:ea typeface="Arial Unicode MS" panose="020B0604020202020204" pitchFamily="34" charset="-128"/>
                <a:cs typeface="+mn-cs"/>
              </a:rPr>
              <a:t>See </a:t>
            </a:r>
            <a:r>
              <a:rPr lang="en-US" sz="800" kern="1200">
                <a:solidFill>
                  <a:schemeClr val="tx1"/>
                </a:solidFill>
                <a:latin typeface="Arial"/>
                <a:ea typeface="Arial Unicode MS" panose="020B0604020202020204" pitchFamily="34" charset="-128"/>
                <a:cs typeface="+mn-cs"/>
                <a:hlinkClick r:id="rId3"/>
              </a:rPr>
              <a:t>www.sap.com/copyright</a:t>
            </a:r>
            <a:r>
              <a:rPr lang="en-US" sz="800" kern="1200">
                <a:solidFill>
                  <a:schemeClr val="tx1"/>
                </a:solidFill>
                <a:latin typeface="Arial"/>
                <a:ea typeface="Arial Unicode MS" panose="020B0604020202020204" pitchFamily="34" charset="-128"/>
                <a:cs typeface="+mn-cs"/>
              </a:rPr>
              <a:t> for additional trademark information and notices.</a:t>
            </a:r>
          </a:p>
        </p:txBody>
      </p:sp>
      <p:sp>
        <p:nvSpPr>
          <p:cNvPr id="31" name="www.sap.com - contact SAP link">
            <a:hlinkClick r:id="rId4" tooltip="www.sap.com/contactsap"/>
          </p:cNvPr>
          <p:cNvSpPr txBox="1"/>
          <p:nvPr userDrawn="1"/>
        </p:nvSpPr>
        <p:spPr bwMode="black">
          <a:xfrm>
            <a:off x="503238" y="2461398"/>
            <a:ext cx="2215390"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1100" b="1" kern="1200">
                <a:solidFill>
                  <a:schemeClr val="accent1"/>
                </a:solidFill>
                <a:latin typeface="Arial"/>
                <a:ea typeface="Arial Unicode MS" panose="020B0604020202020204" pitchFamily="34" charset="-128"/>
                <a:cs typeface="+mn-cs"/>
              </a:rPr>
              <a:t>www.sap.com</a:t>
            </a:r>
            <a:r>
              <a:rPr lang="en-US" sz="1100" b="1" kern="1200">
                <a:solidFill>
                  <a:schemeClr val="tx1"/>
                </a:solidFill>
                <a:latin typeface="Arial"/>
                <a:ea typeface="Arial Unicode MS" panose="020B0604020202020204" pitchFamily="34" charset="-128"/>
                <a:cs typeface="+mn-cs"/>
              </a:rPr>
              <a:t>/contactsap</a:t>
            </a:r>
          </a:p>
        </p:txBody>
      </p:sp>
      <p:sp>
        <p:nvSpPr>
          <p:cNvPr id="37" name="Follow all of SAP"/>
          <p:cNvSpPr txBox="1"/>
          <p:nvPr userDrawn="1"/>
        </p:nvSpPr>
        <p:spPr bwMode="black">
          <a:xfrm>
            <a:off x="503997" y="1461001"/>
            <a:ext cx="1228549"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1100" b="0" kern="1200">
                <a:solidFill>
                  <a:schemeClr val="tx1"/>
                </a:solidFill>
                <a:latin typeface="Arial"/>
                <a:ea typeface="Arial Unicode MS" panose="020B0604020202020204" pitchFamily="34" charset="-128"/>
                <a:cs typeface="+mn-cs"/>
              </a:rPr>
              <a:t>Follow us</a:t>
            </a:r>
          </a:p>
        </p:txBody>
      </p:sp>
      <p:pic>
        <p:nvPicPr>
          <p:cNvPr id="10" name="Linkedin icon with link">
            <a:hlinkClick r:id="rId5"/>
            <a:extLst>
              <a:ext uri="{FF2B5EF4-FFF2-40B4-BE49-F238E27FC236}">
                <a16:creationId xmlns:a16="http://schemas.microsoft.com/office/drawing/2014/main" id="{900114C7-C3C5-8C49-B878-831CB7B0D5D6}"/>
              </a:ext>
            </a:extLst>
          </p:cNvPr>
          <p:cNvPicPr>
            <a:picLocks noChangeAspect="1"/>
          </p:cNvPicPr>
          <p:nvPr userDrawn="1"/>
        </p:nvPicPr>
        <p:blipFill>
          <a:blip r:embed="rId6"/>
          <a:srcRect/>
          <a:stretch/>
        </p:blipFill>
        <p:spPr>
          <a:xfrm>
            <a:off x="2257487" y="1749959"/>
            <a:ext cx="361809" cy="361809"/>
          </a:xfrm>
          <a:prstGeom prst="rect">
            <a:avLst/>
          </a:prstGeom>
        </p:spPr>
      </p:pic>
      <p:pic>
        <p:nvPicPr>
          <p:cNvPr id="11" name="YouTube icon with link">
            <a:hlinkClick r:id="rId7"/>
            <a:extLst>
              <a:ext uri="{FF2B5EF4-FFF2-40B4-BE49-F238E27FC236}">
                <a16:creationId xmlns:a16="http://schemas.microsoft.com/office/drawing/2014/main" id="{91FA3574-14E3-394F-B1DA-DE2ADF8DA49C}"/>
              </a:ext>
            </a:extLst>
          </p:cNvPr>
          <p:cNvPicPr>
            <a:picLocks noChangeAspect="1"/>
          </p:cNvPicPr>
          <p:nvPr userDrawn="1"/>
        </p:nvPicPr>
        <p:blipFill>
          <a:blip r:embed="rId8"/>
          <a:srcRect/>
          <a:stretch/>
        </p:blipFill>
        <p:spPr>
          <a:xfrm>
            <a:off x="1666951" y="1749063"/>
            <a:ext cx="363600" cy="363600"/>
          </a:xfrm>
          <a:prstGeom prst="rect">
            <a:avLst/>
          </a:prstGeom>
        </p:spPr>
      </p:pic>
      <p:pic>
        <p:nvPicPr>
          <p:cNvPr id="12" name="Twitter icon with link">
            <a:hlinkClick r:id="rId9" tooltip="https://twitter.com/sap"/>
            <a:extLst>
              <a:ext uri="{FF2B5EF4-FFF2-40B4-BE49-F238E27FC236}">
                <a16:creationId xmlns:a16="http://schemas.microsoft.com/office/drawing/2014/main" id="{8DDAED38-57B9-2249-939D-D659980AE757}"/>
              </a:ext>
            </a:extLst>
          </p:cNvPr>
          <p:cNvPicPr>
            <a:picLocks noChangeAspect="1"/>
          </p:cNvPicPr>
          <p:nvPr userDrawn="1"/>
        </p:nvPicPr>
        <p:blipFill>
          <a:blip r:embed="rId10"/>
          <a:srcRect/>
          <a:stretch/>
        </p:blipFill>
        <p:spPr>
          <a:xfrm>
            <a:off x="1078206" y="1749959"/>
            <a:ext cx="361809" cy="361809"/>
          </a:xfrm>
          <a:prstGeom prst="rect">
            <a:avLst/>
          </a:prstGeom>
        </p:spPr>
      </p:pic>
      <p:pic>
        <p:nvPicPr>
          <p:cNvPr id="17" name="Facebook icon with link">
            <a:hlinkClick r:id="rId11"/>
            <a:extLst>
              <a:ext uri="{FF2B5EF4-FFF2-40B4-BE49-F238E27FC236}">
                <a16:creationId xmlns:a16="http://schemas.microsoft.com/office/drawing/2014/main" id="{0C30C213-BD8C-2E40-931D-3843268E4FE5}"/>
              </a:ext>
            </a:extLst>
          </p:cNvPr>
          <p:cNvPicPr>
            <a:picLocks noChangeAspect="1"/>
          </p:cNvPicPr>
          <p:nvPr userDrawn="1"/>
        </p:nvPicPr>
        <p:blipFill>
          <a:blip r:embed="rId12"/>
          <a:srcRect/>
          <a:stretch/>
        </p:blipFill>
        <p:spPr>
          <a:xfrm>
            <a:off x="487670" y="1749063"/>
            <a:ext cx="363600" cy="363600"/>
          </a:xfrm>
          <a:prstGeom prst="rect">
            <a:avLst/>
          </a:prstGeom>
        </p:spPr>
      </p:pic>
    </p:spTree>
    <p:extLst>
      <p:ext uri="{BB962C8B-B14F-4D97-AF65-F5344CB8AC3E}">
        <p14:creationId xmlns:p14="http://schemas.microsoft.com/office/powerpoint/2010/main" val="45192519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Copyright German">
    <p:spTree>
      <p:nvGrpSpPr>
        <p:cNvPr id="1" name=""/>
        <p:cNvGrpSpPr/>
        <p:nvPr/>
      </p:nvGrpSpPr>
      <p:grpSpPr>
        <a:xfrm>
          <a:off x="0" y="0"/>
          <a:ext cx="0" cy="0"/>
          <a:chOff x="0" y="0"/>
          <a:chExt cx="0" cy="0"/>
        </a:xfrm>
      </p:grpSpPr>
      <p:pic>
        <p:nvPicPr>
          <p:cNvPr id="19" name="SAP Logo" descr="SAP Logo" title="SAP Logo"/>
          <p:cNvPicPr>
            <a:picLocks noChangeAspect="1"/>
          </p:cNvPicPr>
          <p:nvPr userDrawn="1"/>
        </p:nvPicPr>
        <p:blipFill>
          <a:blip r:embed="rId2"/>
          <a:stretch>
            <a:fillRect/>
          </a:stretch>
        </p:blipFill>
        <p:spPr>
          <a:xfrm>
            <a:off x="9727200" y="5994000"/>
            <a:ext cx="1963636" cy="360000"/>
          </a:xfrm>
          <a:prstGeom prst="rect">
            <a:avLst/>
          </a:prstGeom>
        </p:spPr>
      </p:pic>
      <p:sp>
        <p:nvSpPr>
          <p:cNvPr id="27" name="Copyright information-German"/>
          <p:cNvSpPr txBox="1"/>
          <p:nvPr userDrawn="1"/>
        </p:nvSpPr>
        <p:spPr bwMode="black">
          <a:xfrm>
            <a:off x="503238" y="2645292"/>
            <a:ext cx="6076808" cy="3708708"/>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800" b="0" noProof="0"/>
              <a:t>© 2020 SAP SE </a:t>
            </a:r>
            <a:r>
              <a:rPr lang="de-DE" sz="800" b="0" noProof="0"/>
              <a:t>oder ein SAP-Konzernunternehmen. Alle Rechte vorbehalten</a:t>
            </a:r>
            <a:r>
              <a:rPr lang="en-US" sz="800" b="0" noProof="0"/>
              <a:t>.</a:t>
            </a:r>
            <a:endParaRPr lang="de-DE" sz="800" kern="0">
              <a:ea typeface="Arial Unicode MS" pitchFamily="34" charset="-128"/>
              <a:cs typeface="Arial Unicode MS" pitchFamily="34" charset="-128"/>
            </a:endParaRPr>
          </a:p>
          <a:p>
            <a:pPr>
              <a:spcBef>
                <a:spcPts val="600"/>
              </a:spcBef>
            </a:pPr>
            <a:r>
              <a:rPr lang="de-DE" sz="800" kern="1200" noProof="0">
                <a:solidFill>
                  <a:schemeClr val="tx1"/>
                </a:solidFill>
                <a:effectLst/>
                <a:latin typeface="Arial"/>
                <a:ea typeface="+mn-ea"/>
                <a:cs typeface="+mn-cs"/>
              </a:rPr>
              <a:t>Weitergabe und Vervielfältigung dieser Publikation oder von Teilen daraus sind, zu welchem Zweck und in welcher Form auch immer, ohne die ausdrückliche schriftliche Genehmigung durch SAP SE oder ein SAP-Konzernunternehmen nicht gestattet.</a:t>
            </a:r>
          </a:p>
          <a:p>
            <a:pPr>
              <a:spcBef>
                <a:spcPts val="600"/>
              </a:spcBef>
            </a:pPr>
            <a:r>
              <a:rPr lang="de-DE" sz="800" kern="1200" noProof="0">
                <a:solidFill>
                  <a:schemeClr val="tx1"/>
                </a:solidFill>
                <a:effectLst/>
                <a:latin typeface="Arial"/>
                <a:ea typeface="+mn-ea"/>
                <a:cs typeface="+mn-cs"/>
              </a:rPr>
              <a:t>In dieser Publikation enthaltene Informationen können ohne vorherige Ankündigung geändert werden. Die von SAP SE oder deren Vertriebsfirmen angebotenen Softwareprodukte können Softwarekomponenten auch anderer Softwarehersteller enthalten. Produkte können länderspezifische Unterschiede aufweisen.</a:t>
            </a:r>
          </a:p>
          <a:p>
            <a:pPr>
              <a:spcBef>
                <a:spcPts val="600"/>
              </a:spcBef>
            </a:pPr>
            <a:r>
              <a:rPr lang="de-DE" sz="800" kern="1200" noProof="0">
                <a:solidFill>
                  <a:schemeClr val="tx1"/>
                </a:solidFill>
                <a:effectLst/>
                <a:latin typeface="Arial"/>
                <a:ea typeface="+mn-ea"/>
                <a:cs typeface="+mn-cs"/>
              </a:rPr>
              <a:t>Die vorliegenden Unterlagen werden von der SAP SE oder einem SAP-Konzernunternehmen bereitgestellt und dienen ausschließlich zu Informationszwecken. Die SAP SE oder ihre Konzernunternehmen übernehmen keinerlei Haftung oder Gewährleistung für Fehler oder Unvollständigkeiten in dieser Publikation. Die SAP SE oder ein SAP-Konzernunternehmen steht lediglich für Produkte und Dienstleistungen nach der Maßgabe ein, die in der Vereinbarung über die jeweiligen Produkte und Dienstleistungen ausdrücklich geregelt ist. Keine der hierin enthaltenen Informationen ist als zusätzliche Garantie zu interpretieren. </a:t>
            </a:r>
          </a:p>
          <a:p>
            <a:pPr>
              <a:spcBef>
                <a:spcPts val="600"/>
              </a:spcBef>
            </a:pPr>
            <a:r>
              <a:rPr lang="de-DE" sz="800" kern="1200" noProof="0">
                <a:solidFill>
                  <a:schemeClr val="tx1"/>
                </a:solidFill>
                <a:effectLst/>
                <a:latin typeface="Arial"/>
                <a:ea typeface="+mn-ea"/>
                <a:cs typeface="+mn-cs"/>
              </a:rPr>
              <a:t>Insbesondere sind die SAP SE oder ihre Konzernunternehmen in keiner Weise verpflichtet, in dieser Publikation oder einer zugehörigen Präsentation dargestellte Geschäftsabläufe zu verfolgen oder hierin wiedergegebene Funktionen zu entwickeln oder zu veröffentlichen. Diese Publikation oder eine zugehörige Präsentation, die Strategie und etwaige künftige Entwicklungen, Produkte und/oder Plattformen der SAP SE oder ihrer Konzernunternehmen können von der SAP SE oder ihren Konzernunternehmen jederzeit und ohne Angabe von Gründen unangekündigt geändert werden. Die in dieser Publikation enthaltenen Informationen stellen keine Zusage, kein Versprechen und keine rechtliche Verpflichtung zur Lieferung von Material, Code oder Funktionen dar. Sämtliche vorausschauenden Aussagen unterliegen unterschiedlichen Risiken und Unsicherheiten, durch die die tatsächlichen Ergebnisse von den Erwartungen abweichen können. Dem Leser wird empfohlen, diesen vorausschauenden Aussagen kein übertriebenes Vertrauen zu schenken und sich bei Kaufentscheidungen nicht auf sie zu stützen.</a:t>
            </a:r>
          </a:p>
          <a:p>
            <a:pPr>
              <a:spcBef>
                <a:spcPts val="600"/>
              </a:spcBef>
            </a:pPr>
            <a:r>
              <a:rPr lang="de-DE" sz="800" kern="1200" noProof="0">
                <a:solidFill>
                  <a:schemeClr val="tx1"/>
                </a:solidFill>
                <a:effectLst/>
                <a:latin typeface="Arial"/>
                <a:ea typeface="+mn-ea"/>
                <a:cs typeface="+mn-cs"/>
              </a:rPr>
              <a:t>SAP und andere in diesem Dokument erwähnte Produkte und Dienstleistungen von SAP sowie die dazugehörigen Logos sind Marken oder eingetragene Marken der SAP SE (oder von einem SAP-Konzernunternehmen) in Deutschland und verschiedenen anderen Ländern weltweit.</a:t>
            </a:r>
            <a:r>
              <a:rPr lang="de-DE" sz="800" kern="1200" baseline="0" noProof="0">
                <a:solidFill>
                  <a:schemeClr val="tx1"/>
                </a:solidFill>
                <a:effectLst/>
                <a:latin typeface="Arial"/>
                <a:ea typeface="+mn-ea"/>
                <a:cs typeface="+mn-cs"/>
              </a:rPr>
              <a:t> </a:t>
            </a:r>
            <a:r>
              <a:rPr lang="de-DE" sz="800" kern="1200" noProof="0">
                <a:solidFill>
                  <a:schemeClr val="tx1"/>
                </a:solidFill>
                <a:effectLst/>
                <a:latin typeface="Arial"/>
                <a:ea typeface="+mn-ea"/>
                <a:cs typeface="+mn-cs"/>
              </a:rPr>
              <a:t>Alle anderen Namen von Produkten und Dienstleistungen sind Marken der jeweiligen Firmen. </a:t>
            </a:r>
          </a:p>
          <a:p>
            <a:pPr>
              <a:spcBef>
                <a:spcPts val="600"/>
              </a:spcBef>
            </a:pPr>
            <a:r>
              <a:rPr lang="de-DE" sz="800" kern="1200" noProof="0">
                <a:solidFill>
                  <a:schemeClr val="tx1"/>
                </a:solidFill>
                <a:effectLst/>
                <a:latin typeface="Arial"/>
                <a:ea typeface="+mn-ea"/>
                <a:cs typeface="+mn-cs"/>
              </a:rPr>
              <a:t>Zusätzliche Informationen zur Marke und Vermerke finden Sie auf der Seite </a:t>
            </a:r>
            <a:r>
              <a:rPr lang="de-DE" sz="800" kern="1200" noProof="0">
                <a:solidFill>
                  <a:schemeClr val="tx1"/>
                </a:solidFill>
                <a:effectLst/>
                <a:latin typeface="Arial"/>
                <a:ea typeface="+mn-ea"/>
                <a:cs typeface="+mn-cs"/>
                <a:hlinkClick r:id="rId3"/>
              </a:rPr>
              <a:t>www.sap.com/corporate/de/legal/copyright.html</a:t>
            </a:r>
            <a:r>
              <a:rPr lang="de-DE" sz="800" kern="1200" noProof="0">
                <a:solidFill>
                  <a:schemeClr val="tx1"/>
                </a:solidFill>
                <a:effectLst/>
                <a:latin typeface="Arial"/>
                <a:ea typeface="+mn-ea"/>
                <a:cs typeface="+mn-cs"/>
              </a:rPr>
              <a:t>.</a:t>
            </a:r>
          </a:p>
        </p:txBody>
      </p:sp>
      <p:sp>
        <p:nvSpPr>
          <p:cNvPr id="16" name="Copyright information">
            <a:hlinkClick r:id="rId4" tooltip="www.sap.com/contactsap"/>
          </p:cNvPr>
          <p:cNvSpPr txBox="1"/>
          <p:nvPr userDrawn="1"/>
        </p:nvSpPr>
        <p:spPr bwMode="black">
          <a:xfrm>
            <a:off x="503238" y="2461398"/>
            <a:ext cx="2580640"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1100" b="1" kern="1200">
                <a:solidFill>
                  <a:schemeClr val="accent1"/>
                </a:solidFill>
                <a:latin typeface="Arial"/>
                <a:ea typeface="Arial Unicode MS" panose="020B0604020202020204" pitchFamily="34" charset="-128"/>
                <a:cs typeface="+mn-cs"/>
              </a:rPr>
              <a:t>www.sap.com/germany</a:t>
            </a:r>
            <a:r>
              <a:rPr lang="en-US" sz="1100" b="1" kern="1200">
                <a:solidFill>
                  <a:schemeClr val="tx1"/>
                </a:solidFill>
                <a:latin typeface="Arial"/>
                <a:ea typeface="Arial Unicode MS" panose="020B0604020202020204" pitchFamily="34" charset="-128"/>
                <a:cs typeface="+mn-cs"/>
              </a:rPr>
              <a:t>/contactsap</a:t>
            </a:r>
          </a:p>
        </p:txBody>
      </p:sp>
      <p:sp>
        <p:nvSpPr>
          <p:cNvPr id="26" name="SAP folgen auf"/>
          <p:cNvSpPr txBox="1"/>
          <p:nvPr userDrawn="1"/>
        </p:nvSpPr>
        <p:spPr bwMode="black">
          <a:xfrm>
            <a:off x="503997" y="1461001"/>
            <a:ext cx="1228549"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de-DE" sz="1100" b="0" kern="1200" noProof="0">
                <a:solidFill>
                  <a:schemeClr val="tx1"/>
                </a:solidFill>
                <a:latin typeface="Arial"/>
                <a:ea typeface="Arial Unicode MS" panose="020B0604020202020204" pitchFamily="34" charset="-128"/>
                <a:cs typeface="+mn-cs"/>
              </a:rPr>
              <a:t>SAP folgen auf</a:t>
            </a:r>
          </a:p>
        </p:txBody>
      </p:sp>
      <p:pic>
        <p:nvPicPr>
          <p:cNvPr id="10" name="Linkedin icon with link">
            <a:hlinkClick r:id="rId5"/>
            <a:extLst>
              <a:ext uri="{FF2B5EF4-FFF2-40B4-BE49-F238E27FC236}">
                <a16:creationId xmlns:a16="http://schemas.microsoft.com/office/drawing/2014/main" id="{C605E06B-6A8F-534A-9087-7626E8D0C1C4}"/>
              </a:ext>
            </a:extLst>
          </p:cNvPr>
          <p:cNvPicPr>
            <a:picLocks noChangeAspect="1"/>
          </p:cNvPicPr>
          <p:nvPr userDrawn="1"/>
        </p:nvPicPr>
        <p:blipFill>
          <a:blip r:embed="rId6"/>
          <a:srcRect/>
          <a:stretch/>
        </p:blipFill>
        <p:spPr>
          <a:xfrm>
            <a:off x="2257487" y="1749959"/>
            <a:ext cx="361809" cy="361809"/>
          </a:xfrm>
          <a:prstGeom prst="rect">
            <a:avLst/>
          </a:prstGeom>
        </p:spPr>
      </p:pic>
      <p:pic>
        <p:nvPicPr>
          <p:cNvPr id="11" name="YouTube icon with link">
            <a:hlinkClick r:id="rId7"/>
            <a:extLst>
              <a:ext uri="{FF2B5EF4-FFF2-40B4-BE49-F238E27FC236}">
                <a16:creationId xmlns:a16="http://schemas.microsoft.com/office/drawing/2014/main" id="{CD517ED8-3F22-504E-83B3-619F9637D799}"/>
              </a:ext>
            </a:extLst>
          </p:cNvPr>
          <p:cNvPicPr>
            <a:picLocks noChangeAspect="1"/>
          </p:cNvPicPr>
          <p:nvPr userDrawn="1"/>
        </p:nvPicPr>
        <p:blipFill>
          <a:blip r:embed="rId8"/>
          <a:srcRect/>
          <a:stretch/>
        </p:blipFill>
        <p:spPr>
          <a:xfrm>
            <a:off x="1666951" y="1749063"/>
            <a:ext cx="363600" cy="363600"/>
          </a:xfrm>
          <a:prstGeom prst="rect">
            <a:avLst/>
          </a:prstGeom>
        </p:spPr>
      </p:pic>
      <p:pic>
        <p:nvPicPr>
          <p:cNvPr id="17" name="Twitter icon with link">
            <a:hlinkClick r:id="rId9" tooltip="https://twitter.com/sap"/>
            <a:extLst>
              <a:ext uri="{FF2B5EF4-FFF2-40B4-BE49-F238E27FC236}">
                <a16:creationId xmlns:a16="http://schemas.microsoft.com/office/drawing/2014/main" id="{848B9344-7392-E54F-A296-7BBEF5EAB1E5}"/>
              </a:ext>
            </a:extLst>
          </p:cNvPr>
          <p:cNvPicPr>
            <a:picLocks noChangeAspect="1"/>
          </p:cNvPicPr>
          <p:nvPr userDrawn="1"/>
        </p:nvPicPr>
        <p:blipFill>
          <a:blip r:embed="rId10"/>
          <a:srcRect/>
          <a:stretch/>
        </p:blipFill>
        <p:spPr>
          <a:xfrm>
            <a:off x="1078206" y="1749959"/>
            <a:ext cx="361809" cy="361809"/>
          </a:xfrm>
          <a:prstGeom prst="rect">
            <a:avLst/>
          </a:prstGeom>
        </p:spPr>
      </p:pic>
      <p:pic>
        <p:nvPicPr>
          <p:cNvPr id="18" name="Facebook icon with link">
            <a:hlinkClick r:id="rId11"/>
            <a:extLst>
              <a:ext uri="{FF2B5EF4-FFF2-40B4-BE49-F238E27FC236}">
                <a16:creationId xmlns:a16="http://schemas.microsoft.com/office/drawing/2014/main" id="{AD0E3266-AFDB-2B4B-AA99-7D811F32F40E}"/>
              </a:ext>
            </a:extLst>
          </p:cNvPr>
          <p:cNvPicPr>
            <a:picLocks noChangeAspect="1"/>
          </p:cNvPicPr>
          <p:nvPr userDrawn="1"/>
        </p:nvPicPr>
        <p:blipFill>
          <a:blip r:embed="rId12"/>
          <a:srcRect/>
          <a:stretch/>
        </p:blipFill>
        <p:spPr>
          <a:xfrm>
            <a:off x="487670" y="1749063"/>
            <a:ext cx="363600" cy="363600"/>
          </a:xfrm>
          <a:prstGeom prst="rect">
            <a:avLst/>
          </a:prstGeom>
        </p:spPr>
      </p:pic>
    </p:spTree>
    <p:extLst>
      <p:ext uri="{BB962C8B-B14F-4D97-AF65-F5344CB8AC3E}">
        <p14:creationId xmlns:p14="http://schemas.microsoft.com/office/powerpoint/2010/main" val="19118627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over with Pictogram">
    <p:spTree>
      <p:nvGrpSpPr>
        <p:cNvPr id="1" name=""/>
        <p:cNvGrpSpPr/>
        <p:nvPr/>
      </p:nvGrpSpPr>
      <p:grpSpPr>
        <a:xfrm>
          <a:off x="0" y="0"/>
          <a:ext cx="0" cy="0"/>
          <a:chOff x="0" y="0"/>
          <a:chExt cx="0" cy="0"/>
        </a:xfrm>
      </p:grpSpPr>
      <p:pic>
        <p:nvPicPr>
          <p:cNvPr id="9" name="SAP Logo" descr="SAP Logo" title="SAP Logo"/>
          <p:cNvPicPr>
            <a:picLocks noChangeAspect="1"/>
          </p:cNvPicPr>
          <p:nvPr userDrawn="1"/>
        </p:nvPicPr>
        <p:blipFill>
          <a:blip r:embed="rId2"/>
          <a:stretch>
            <a:fillRect/>
          </a:stretch>
        </p:blipFill>
        <p:spPr>
          <a:xfrm>
            <a:off x="9950552" y="6217668"/>
            <a:ext cx="1963636" cy="360000"/>
          </a:xfrm>
          <a:prstGeom prst="rect">
            <a:avLst/>
          </a:prstGeom>
        </p:spPr>
      </p:pic>
      <p:sp>
        <p:nvSpPr>
          <p:cNvPr id="7" name="Pictogram Placeholder"/>
          <p:cNvSpPr>
            <a:spLocks noGrp="1"/>
          </p:cNvSpPr>
          <p:nvPr>
            <p:ph type="pic" sz="quarter" idx="16"/>
          </p:nvPr>
        </p:nvSpPr>
        <p:spPr>
          <a:xfrm>
            <a:off x="6954855" y="963000"/>
            <a:ext cx="4932000" cy="4932000"/>
          </a:xfrm>
        </p:spPr>
        <p:txBody>
          <a:bodyPr/>
          <a:lstStyle/>
          <a:p>
            <a:r>
              <a:rPr lang="en-US"/>
              <a:t>Click icon to add picture</a:t>
            </a:r>
            <a:endParaRPr lang="de-DE"/>
          </a:p>
        </p:txBody>
      </p:sp>
      <p:sp>
        <p:nvSpPr>
          <p:cNvPr id="24" name="Classification"/>
          <p:cNvSpPr txBox="1"/>
          <p:nvPr userDrawn="1"/>
        </p:nvSpPr>
        <p:spPr>
          <a:xfrm>
            <a:off x="288000" y="5093865"/>
            <a:ext cx="4204855" cy="153852"/>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a:t>PUBLIC</a:t>
            </a:r>
          </a:p>
        </p:txBody>
      </p:sp>
      <p:sp>
        <p:nvSpPr>
          <p:cNvPr id="6" name="Speaker"/>
          <p:cNvSpPr>
            <a:spLocks noGrp="1"/>
          </p:cNvSpPr>
          <p:nvPr userDrawn="1">
            <p:ph type="subTitle" idx="1" hasCustomPrompt="1"/>
          </p:nvPr>
        </p:nvSpPr>
        <p:spPr bwMode="black">
          <a:xfrm>
            <a:off x="288001" y="4268503"/>
            <a:ext cx="6373430"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a:t>Month 00, 2020</a:t>
            </a:r>
          </a:p>
        </p:txBody>
      </p:sp>
      <p:sp>
        <p:nvSpPr>
          <p:cNvPr id="8" name="Title 7"/>
          <p:cNvSpPr>
            <a:spLocks noGrp="1"/>
          </p:cNvSpPr>
          <p:nvPr>
            <p:ph type="title" hasCustomPrompt="1"/>
          </p:nvPr>
        </p:nvSpPr>
        <p:spPr>
          <a:xfrm>
            <a:off x="288001" y="2706317"/>
            <a:ext cx="6372000" cy="997196"/>
          </a:xfrm>
        </p:spPr>
        <p:txBody>
          <a:bodyPr>
            <a:noAutofit/>
          </a:bodyPr>
          <a:lstStyle>
            <a:lvl1pPr>
              <a:lnSpc>
                <a:spcPct val="90000"/>
              </a:lnSpc>
              <a:defRPr sz="3600"/>
            </a:lvl1pPr>
          </a:lstStyle>
          <a:p>
            <a:pPr fontAlgn="base">
              <a:spcBef>
                <a:spcPct val="50000"/>
              </a:spcBef>
              <a:spcAft>
                <a:spcPct val="0"/>
              </a:spcAft>
              <a:buClr>
                <a:srgbClr val="F0AB00"/>
              </a:buClr>
              <a:buSzPct val="80000"/>
            </a:pPr>
            <a:r>
              <a:rPr lang="en-US" sz="3600"/>
              <a:t>Presentation Title </a:t>
            </a:r>
            <a:br>
              <a:rPr lang="en-US" sz="3600"/>
            </a:br>
            <a:r>
              <a:rPr lang="en-US" sz="3600"/>
              <a:t>Goes Here and Here.</a:t>
            </a:r>
            <a:endParaRPr lang="de-DE" sz="3600" kern="0" err="1">
              <a:ea typeface="Arial Unicode MS" pitchFamily="34" charset="-128"/>
              <a:cs typeface="Arial Unicode MS" pitchFamily="34" charset="-128"/>
            </a:endParaRPr>
          </a:p>
        </p:txBody>
      </p:sp>
    </p:spTree>
    <p:extLst>
      <p:ext uri="{BB962C8B-B14F-4D97-AF65-F5344CB8AC3E}">
        <p14:creationId xmlns:p14="http://schemas.microsoft.com/office/powerpoint/2010/main" val="3048046299"/>
      </p:ext>
    </p:extLst>
  </p:cSld>
  <p:clrMapOvr>
    <a:masterClrMapping/>
  </p:clrMapOvr>
  <p:extLst>
    <p:ext uri="{DCECCB84-F9BA-43D5-87BE-67443E8EF086}">
      <p15:sldGuideLst xmlns:p15="http://schemas.microsoft.com/office/powerpoint/2012/main">
        <p15:guide id="1" pos="181" userDrawn="1">
          <p15:clr>
            <a:srgbClr val="FBAE40"/>
          </p15:clr>
        </p15:guide>
        <p15:guide id="2" orient="horz" pos="1704" userDrawn="1">
          <p15:clr>
            <a:srgbClr val="FBAE40"/>
          </p15:clr>
        </p15:guide>
        <p15:guide id="3" pos="4196" userDrawn="1">
          <p15:clr>
            <a:srgbClr val="FBAE40"/>
          </p15:clr>
        </p15:guide>
        <p15:guide id="4" orient="horz" pos="2688" userDrawn="1">
          <p15:clr>
            <a:srgbClr val="FBAE40"/>
          </p15:clr>
        </p15:guide>
        <p15:guide id="5" orient="horz" pos="2335" userDrawn="1">
          <p15:clr>
            <a:srgbClr val="FBAE40"/>
          </p15:clr>
        </p15:guide>
        <p15:guide id="6" orient="horz" pos="2960" userDrawn="1">
          <p15:clr>
            <a:srgbClr val="FBAE40"/>
          </p15:clr>
        </p15:guide>
        <p15:guide id="7" orient="horz" pos="4142"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4" name="Agenda items placeholder"/>
          <p:cNvSpPr>
            <a:spLocks noGrp="1"/>
          </p:cNvSpPr>
          <p:nvPr>
            <p:ph type="body" sz="quarter" idx="10" hasCustomPrompt="1"/>
          </p:nvPr>
        </p:nvSpPr>
        <p:spPr>
          <a:xfrm>
            <a:off x="504000" y="1620000"/>
            <a:ext cx="11185200" cy="4716000"/>
          </a:xfrm>
        </p:spPr>
        <p:txBody>
          <a:bodyPr>
            <a:normAutofit/>
          </a:bodyPr>
          <a:lstStyle>
            <a:lvl1pPr marL="0" marR="0" indent="0" algn="l" defTabSz="1088558" rtl="0" eaLnBrk="1" fontAlgn="auto" latinLnBrk="0" hangingPunct="1">
              <a:lnSpc>
                <a:spcPct val="100000"/>
              </a:lnSpc>
              <a:spcBef>
                <a:spcPts val="3000"/>
              </a:spcBef>
              <a:spcAft>
                <a:spcPts val="0"/>
              </a:spcAft>
              <a:buClr>
                <a:schemeClr val="accent1"/>
              </a:buClr>
              <a:buSzPct val="80000"/>
              <a:buFontTx/>
              <a:buNone/>
              <a:tabLst/>
              <a:defRPr sz="2000" b="0"/>
            </a:lvl1pPr>
            <a:lvl2pPr marL="179964" marR="0" indent="-179964" algn="l" defTabSz="1088558" rtl="0" eaLnBrk="1" fontAlgn="auto" latinLnBrk="0" hangingPunct="1">
              <a:lnSpc>
                <a:spcPct val="100000"/>
              </a:lnSpc>
              <a:spcBef>
                <a:spcPts val="600"/>
              </a:spcBef>
              <a:spcAft>
                <a:spcPts val="0"/>
              </a:spcAft>
              <a:buClr>
                <a:schemeClr val="accent1"/>
              </a:buClr>
              <a:buSzPct val="100000"/>
              <a:buFont typeface="Wingdings" panose="05000000000000000000" pitchFamily="2" charset="2"/>
              <a:buChar char="§"/>
              <a:tabLst/>
              <a:defRPr sz="1800"/>
            </a:lvl2pPr>
            <a:lvl3pPr marL="359928" marR="0" indent="-179352" algn="l" defTabSz="1088558" rtl="0" eaLnBrk="1" fontAlgn="auto" latinLnBrk="0" hangingPunct="1">
              <a:lnSpc>
                <a:spcPct val="100000"/>
              </a:lnSpc>
              <a:spcBef>
                <a:spcPts val="400"/>
              </a:spcBef>
              <a:spcAft>
                <a:spcPts val="0"/>
              </a:spcAft>
              <a:buClr>
                <a:schemeClr val="tx1"/>
              </a:buClr>
              <a:buSzPct val="100000"/>
              <a:buFont typeface="Arial" pitchFamily="34" charset="0"/>
              <a:buChar char="–"/>
              <a:tabLst/>
              <a:defRPr sz="1800" baseline="0"/>
            </a:lvl3pPr>
            <a:lvl4pPr marL="539892" marR="0" indent="-179964" algn="l" defTabSz="1088558" rtl="0" eaLnBrk="1" fontAlgn="auto" latinLnBrk="0" hangingPunct="1">
              <a:lnSpc>
                <a:spcPct val="100000"/>
              </a:lnSpc>
              <a:spcBef>
                <a:spcPts val="250"/>
              </a:spcBef>
              <a:spcAft>
                <a:spcPts val="0"/>
              </a:spcAft>
              <a:buClr>
                <a:schemeClr val="tx1"/>
              </a:buClr>
              <a:buSzPct val="100000"/>
              <a:buFont typeface="Courier New" pitchFamily="49" charset="0"/>
              <a:buChar char="o"/>
              <a:tabLst/>
              <a:defRPr sz="1600"/>
            </a:lvl4pPr>
            <a:lvl5pPr>
              <a:buClr>
                <a:schemeClr val="accent2"/>
              </a:buClr>
              <a:buFont typeface="Arial" pitchFamily="34" charset="0"/>
              <a:buChar char="–"/>
              <a:defRPr/>
            </a:lvl5pPr>
          </a:lstStyle>
          <a:p>
            <a:pPr lvl="0"/>
            <a:r>
              <a:rPr lang="en-US"/>
              <a:t>Agenda Item/Divider Headline</a:t>
            </a:r>
          </a:p>
          <a:p>
            <a:pPr lvl="1"/>
            <a:r>
              <a:rPr lang="en-US"/>
              <a:t>Details</a:t>
            </a:r>
          </a:p>
        </p:txBody>
      </p:sp>
      <p:sp>
        <p:nvSpPr>
          <p:cNvPr id="3" name="Agenda title"/>
          <p:cNvSpPr>
            <a:spLocks noGrp="1"/>
          </p:cNvSpPr>
          <p:nvPr>
            <p:ph type="title" hasCustomPrompt="1"/>
          </p:nvPr>
        </p:nvSpPr>
        <p:spPr/>
        <p:txBody>
          <a:bodyPr/>
          <a:lstStyle>
            <a:lvl1pPr>
              <a:defRPr/>
            </a:lvl1pPr>
          </a:lstStyle>
          <a:p>
            <a:r>
              <a:rPr lang="en-US"/>
              <a:t>Agenda</a:t>
            </a:r>
          </a:p>
        </p:txBody>
      </p:sp>
    </p:spTree>
    <p:extLst>
      <p:ext uri="{BB962C8B-B14F-4D97-AF65-F5344CB8AC3E}">
        <p14:creationId xmlns:p14="http://schemas.microsoft.com/office/powerpoint/2010/main" val="1859360619"/>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1020" userDrawn="1">
          <p15:clr>
            <a:srgbClr val="FBAE40"/>
          </p15:clr>
        </p15:guide>
        <p15:guide id="3" pos="7364" userDrawn="1">
          <p15:clr>
            <a:srgbClr val="FBAE40"/>
          </p15:clr>
        </p15:guide>
        <p15:guide id="4" orient="horz" pos="316" userDrawn="1">
          <p15:clr>
            <a:srgbClr val="FBAE40"/>
          </p15:clr>
        </p15:guide>
        <p15:guide id="5" orient="horz" pos="551" userDrawn="1">
          <p15:clr>
            <a:srgbClr val="FBAE40"/>
          </p15:clr>
        </p15:guide>
        <p15:guide id="6" orient="horz" pos="3992"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Divider Page">
    <p:spTree>
      <p:nvGrpSpPr>
        <p:cNvPr id="1" name=""/>
        <p:cNvGrpSpPr/>
        <p:nvPr/>
      </p:nvGrpSpPr>
      <p:grpSpPr>
        <a:xfrm>
          <a:off x="0" y="0"/>
          <a:ext cx="0" cy="0"/>
          <a:chOff x="0" y="0"/>
          <a:chExt cx="0" cy="0"/>
        </a:xfrm>
      </p:grpSpPr>
      <p:sp>
        <p:nvSpPr>
          <p:cNvPr id="2" name="Divider text"/>
          <p:cNvSpPr>
            <a:spLocks noGrp="1"/>
          </p:cNvSpPr>
          <p:nvPr>
            <p:ph type="ctrTitle" hasCustomPrompt="1"/>
          </p:nvPr>
        </p:nvSpPr>
        <p:spPr bwMode="black">
          <a:xfrm>
            <a:off x="504000" y="3090446"/>
            <a:ext cx="11185200" cy="677108"/>
          </a:xfrm>
        </p:spPr>
        <p:txBody>
          <a:bodyPr anchor="ctr" anchorCtr="0">
            <a:noAutofit/>
          </a:bodyPr>
          <a:lstStyle>
            <a:lvl1pPr>
              <a:defRPr sz="4400">
                <a:solidFill>
                  <a:schemeClr val="tx1"/>
                </a:solidFill>
                <a:latin typeface="+mj-lt"/>
              </a:defRPr>
            </a:lvl1pPr>
          </a:lstStyle>
          <a:p>
            <a:r>
              <a:rPr lang="en-US"/>
              <a:t>Divider page</a:t>
            </a:r>
            <a:endParaRPr lang="de-DE"/>
          </a:p>
        </p:txBody>
      </p:sp>
    </p:spTree>
    <p:extLst>
      <p:ext uri="{BB962C8B-B14F-4D97-AF65-F5344CB8AC3E}">
        <p14:creationId xmlns:p14="http://schemas.microsoft.com/office/powerpoint/2010/main" val="4109527874"/>
      </p:ext>
    </p:extLst>
  </p:cSld>
  <p:clrMapOvr>
    <a:masterClrMapping/>
  </p:clrMapOvr>
  <p:hf sldNum="0" hdr="0" ftr="0" dt="0"/>
  <p:extLst>
    <p:ext uri="{DCECCB84-F9BA-43D5-87BE-67443E8EF086}">
      <p15:sldGuideLst xmlns:p15="http://schemas.microsoft.com/office/powerpoint/2012/main">
        <p15:guide id="1" pos="317" userDrawn="1">
          <p15:clr>
            <a:srgbClr val="FBAE40"/>
          </p15:clr>
        </p15:guide>
        <p15:guide id="2" orient="horz" pos="2160" userDrawn="1">
          <p15:clr>
            <a:srgbClr val="FBAE40"/>
          </p15:clr>
        </p15:guide>
        <p15:guide id="3" pos="7364"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Divider Page with Image">
    <p:spTree>
      <p:nvGrpSpPr>
        <p:cNvPr id="1" name=""/>
        <p:cNvGrpSpPr/>
        <p:nvPr/>
      </p:nvGrpSpPr>
      <p:grpSpPr>
        <a:xfrm>
          <a:off x="0" y="0"/>
          <a:ext cx="0" cy="0"/>
          <a:chOff x="0" y="0"/>
          <a:chExt cx="0" cy="0"/>
        </a:xfrm>
      </p:grpSpPr>
      <p:sp>
        <p:nvSpPr>
          <p:cNvPr id="4" name="Divider image placeholder"/>
          <p:cNvSpPr>
            <a:spLocks noGrp="1"/>
          </p:cNvSpPr>
          <p:nvPr>
            <p:ph type="pic" sz="quarter" idx="12" hasCustomPrompt="1"/>
          </p:nvPr>
        </p:nvSpPr>
        <p:spPr bwMode="gray">
          <a:xfrm>
            <a:off x="1" y="3427200"/>
            <a:ext cx="12195175" cy="3430800"/>
          </a:xfrm>
          <a:noFill/>
        </p:spPr>
        <p:txBody>
          <a:bodyPr tIns="324000"/>
          <a:lstStyle>
            <a:lvl1pPr marL="0" marR="0" indent="0" algn="ctr" defTabSz="1088558" rtl="0" eaLnBrk="1" fontAlgn="auto" latinLnBrk="0" hangingPunct="1">
              <a:lnSpc>
                <a:spcPct val="100000"/>
              </a:lnSpc>
              <a:spcBef>
                <a:spcPts val="1200"/>
              </a:spcBef>
              <a:spcAft>
                <a:spcPts val="0"/>
              </a:spcAft>
              <a:buClr>
                <a:schemeClr val="accent1"/>
              </a:buClr>
              <a:buSzPct val="80000"/>
              <a:buFontTx/>
              <a:buNone/>
              <a:tabLst/>
              <a:defRPr sz="1600">
                <a:solidFill>
                  <a:schemeClr val="tx1"/>
                </a:solidFill>
              </a:defRPr>
            </a:lvl1pPr>
          </a:lstStyle>
          <a:p>
            <a:pPr marL="0" marR="0" lvl="0" indent="0" algn="ctr" defTabSz="1088558" rtl="0" eaLnBrk="1" fontAlgn="auto" latinLnBrk="0" hangingPunct="1">
              <a:lnSpc>
                <a:spcPct val="100000"/>
              </a:lnSpc>
              <a:spcBef>
                <a:spcPts val="1200"/>
              </a:spcBef>
              <a:spcAft>
                <a:spcPts val="0"/>
              </a:spcAft>
              <a:buClr>
                <a:schemeClr val="accent1"/>
              </a:buClr>
              <a:buSzPct val="80000"/>
              <a:buFontTx/>
              <a:buNone/>
              <a:tabLst/>
              <a:defRPr/>
            </a:pPr>
            <a:r>
              <a:rPr lang="en-US"/>
              <a:t>Placeholder for image and illustration</a:t>
            </a:r>
          </a:p>
        </p:txBody>
      </p:sp>
      <p:sp>
        <p:nvSpPr>
          <p:cNvPr id="2" name="Divider text"/>
          <p:cNvSpPr>
            <a:spLocks noGrp="1"/>
          </p:cNvSpPr>
          <p:nvPr>
            <p:ph type="ctrTitle" hasCustomPrompt="1"/>
          </p:nvPr>
        </p:nvSpPr>
        <p:spPr bwMode="black">
          <a:xfrm>
            <a:off x="504000" y="1375046"/>
            <a:ext cx="11185200" cy="677108"/>
          </a:xfrm>
        </p:spPr>
        <p:txBody>
          <a:bodyPr anchor="t" anchorCtr="0">
            <a:noAutofit/>
          </a:bodyPr>
          <a:lstStyle>
            <a:lvl1pPr>
              <a:defRPr sz="4400">
                <a:solidFill>
                  <a:schemeClr val="tx1"/>
                </a:solidFill>
                <a:latin typeface="+mj-lt"/>
              </a:defRPr>
            </a:lvl1pPr>
          </a:lstStyle>
          <a:p>
            <a:r>
              <a:rPr lang="en-US"/>
              <a:t>Divider page</a:t>
            </a:r>
            <a:endParaRPr lang="de-DE"/>
          </a:p>
        </p:txBody>
      </p:sp>
    </p:spTree>
    <p:extLst>
      <p:ext uri="{BB962C8B-B14F-4D97-AF65-F5344CB8AC3E}">
        <p14:creationId xmlns:p14="http://schemas.microsoft.com/office/powerpoint/2010/main" val="1008985274"/>
      </p:ext>
    </p:extLst>
  </p:cSld>
  <p:clrMapOvr>
    <a:masterClrMapping/>
  </p:clrMapOvr>
  <p:hf sldNum="0" hdr="0" ftr="0" dt="0"/>
  <p:extLst>
    <p:ext uri="{DCECCB84-F9BA-43D5-87BE-67443E8EF086}">
      <p15:sldGuideLst xmlns:p15="http://schemas.microsoft.com/office/powerpoint/2012/main">
        <p15:guide id="1" orient="horz" pos="2160" userDrawn="1">
          <p15:clr>
            <a:srgbClr val="FBAE40"/>
          </p15:clr>
        </p15:guide>
        <p15:guide id="2" pos="7364" userDrawn="1">
          <p15:clr>
            <a:srgbClr val="FBAE40"/>
          </p15:clr>
        </p15:guide>
        <p15:guide id="3" pos="317" userDrawn="1">
          <p15:clr>
            <a:srgbClr val="FBAE40"/>
          </p15:clr>
        </p15:guide>
        <p15:guide id="4" orient="horz" pos="865" userDrawn="1">
          <p15:clr>
            <a:srgbClr val="FBAE40"/>
          </p15:clr>
        </p15:guide>
        <p15:guide id="5" orient="horz" pos="1294"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p:cNvSpPr>
            <a:spLocks noGrp="1"/>
          </p:cNvSpPr>
          <p:nvPr>
            <p:ph type="title" hasCustomPrompt="1"/>
          </p:nvPr>
        </p:nvSpPr>
        <p:spPr/>
        <p:txBody>
          <a:bodyPr/>
          <a:lstStyle/>
          <a:p>
            <a:r>
              <a:rPr lang="en-US" noProof="0"/>
              <a:t>Insert page title (sentence case)</a:t>
            </a:r>
            <a:endParaRPr lang="en-US"/>
          </a:p>
        </p:txBody>
      </p:sp>
    </p:spTree>
    <p:extLst>
      <p:ext uri="{BB962C8B-B14F-4D97-AF65-F5344CB8AC3E}">
        <p14:creationId xmlns:p14="http://schemas.microsoft.com/office/powerpoint/2010/main" val="2466743634"/>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pos="7364" userDrawn="1">
          <p15:clr>
            <a:srgbClr val="FBAE40"/>
          </p15:clr>
        </p15:guide>
        <p15:guide id="4" orient="horz" pos="551" userDrawn="1">
          <p15:clr>
            <a:srgbClr val="FBAE40"/>
          </p15:clr>
        </p15:guide>
        <p15:guide id="5" orient="horz" pos="3992"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 blue">
    <p:bg>
      <p:bgPr>
        <a:solidFill>
          <a:srgbClr val="00195A"/>
        </a:solidFill>
        <a:effectLst/>
      </p:bgPr>
    </p:bg>
    <p:spTree>
      <p:nvGrpSpPr>
        <p:cNvPr id="1" name=""/>
        <p:cNvGrpSpPr/>
        <p:nvPr/>
      </p:nvGrpSpPr>
      <p:grpSpPr>
        <a:xfrm>
          <a:off x="0" y="0"/>
          <a:ext cx="0" cy="0"/>
          <a:chOff x="0" y="0"/>
          <a:chExt cx="0" cy="0"/>
        </a:xfrm>
      </p:grpSpPr>
      <p:sp>
        <p:nvSpPr>
          <p:cNvPr id="3" name="Title"/>
          <p:cNvSpPr>
            <a:spLocks noGrp="1"/>
          </p:cNvSpPr>
          <p:nvPr>
            <p:ph type="title" hasCustomPrompt="1"/>
          </p:nvPr>
        </p:nvSpPr>
        <p:spPr/>
        <p:txBody>
          <a:bodyPr/>
          <a:lstStyle/>
          <a:p>
            <a:r>
              <a:rPr lang="en-US" noProof="0"/>
              <a:t>Insert page title (sentence case)</a:t>
            </a:r>
            <a:endParaRPr lang="en-US"/>
          </a:p>
        </p:txBody>
      </p:sp>
    </p:spTree>
    <p:extLst>
      <p:ext uri="{BB962C8B-B14F-4D97-AF65-F5344CB8AC3E}">
        <p14:creationId xmlns:p14="http://schemas.microsoft.com/office/powerpoint/2010/main" val="1921891469"/>
      </p:ext>
    </p:extLst>
  </p:cSld>
  <p:clrMapOvr>
    <a:masterClrMapping/>
  </p:clrMapOvr>
  <p:extLst>
    <p:ext uri="{DCECCB84-F9BA-43D5-87BE-67443E8EF086}">
      <p15:sldGuideLst xmlns:p15="http://schemas.microsoft.com/office/powerpoint/2012/main">
        <p15:guide id="1" pos="317">
          <p15:clr>
            <a:srgbClr val="FBAE40"/>
          </p15:clr>
        </p15:guide>
        <p15:guide id="2" orient="horz" pos="317">
          <p15:clr>
            <a:srgbClr val="FBAE40"/>
          </p15:clr>
        </p15:guide>
        <p15:guide id="3" pos="7364">
          <p15:clr>
            <a:srgbClr val="FBAE40"/>
          </p15:clr>
        </p15:guide>
        <p15:guide id="4" orient="horz" pos="551">
          <p15:clr>
            <a:srgbClr val="FBAE40"/>
          </p15:clr>
        </p15:guide>
        <p15:guide id="5" orient="horz" pos="3992">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4" name="Text placeholder"/>
          <p:cNvSpPr>
            <a:spLocks noGrp="1"/>
          </p:cNvSpPr>
          <p:nvPr>
            <p:ph type="body" sz="quarter" idx="10" hasCustomPrompt="1"/>
          </p:nvPr>
        </p:nvSpPr>
        <p:spPr>
          <a:xfrm>
            <a:off x="503999" y="1620000"/>
            <a:ext cx="11186477"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3"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2129332223"/>
      </p:ext>
    </p:extLst>
  </p:cSld>
  <p:clrMapOvr>
    <a:masterClrMapping/>
  </p:clrMapOvr>
  <p:extLst>
    <p:ext uri="{DCECCB84-F9BA-43D5-87BE-67443E8EF086}">
      <p15:sldGuideLst xmlns:p15="http://schemas.microsoft.com/office/powerpoint/2012/main">
        <p15:guide id="1" pos="316" userDrawn="1">
          <p15:clr>
            <a:srgbClr val="FBAE40"/>
          </p15:clr>
        </p15:guide>
        <p15:guide id="2" orient="horz" pos="3991" userDrawn="1">
          <p15:clr>
            <a:srgbClr val="FBAE40"/>
          </p15:clr>
        </p15:guide>
        <p15:guide id="3" pos="7364" userDrawn="1">
          <p15:clr>
            <a:srgbClr val="FBAE40"/>
          </p15:clr>
        </p15:guide>
        <p15:guide id="4" orient="horz" pos="318" userDrawn="1">
          <p15:clr>
            <a:srgbClr val="FBAE40"/>
          </p15:clr>
        </p15:guide>
        <p15:guide id="5" orient="horz" pos="552" userDrawn="1">
          <p15:clr>
            <a:srgbClr val="FBAE40"/>
          </p15:clr>
        </p15:guide>
        <p15:guide id="6" orient="horz" pos="1019"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4" name="Slide number"/>
          <p:cNvSpPr txBox="1"/>
          <p:nvPr userDrawn="1"/>
        </p:nvSpPr>
        <p:spPr bwMode="black">
          <a:xfrm>
            <a:off x="11549413" y="6536751"/>
            <a:ext cx="141064"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a:t>
            </a:fld>
            <a:endParaRPr lang="en-US" sz="900" noProof="0"/>
          </a:p>
        </p:txBody>
      </p:sp>
      <p:sp>
        <p:nvSpPr>
          <p:cNvPr id="11" name="Classification"/>
          <p:cNvSpPr txBox="1"/>
          <p:nvPr userDrawn="1"/>
        </p:nvSpPr>
        <p:spPr bwMode="black">
          <a:xfrm>
            <a:off x="2814655" y="6559834"/>
            <a:ext cx="278923" cy="92333"/>
          </a:xfrm>
          <a:prstGeom prst="rect">
            <a:avLst/>
          </a:prstGeom>
          <a:noFill/>
        </p:spPr>
        <p:txBody>
          <a:bodyPr wrap="none" lIns="0" tIns="0" rIns="0" bIns="0" rtlCol="0">
            <a:spAutoFit/>
          </a:bodyPr>
          <a:lstStyle/>
          <a:p>
            <a:pPr marL="0" marR="0" indent="0" algn="l" defTabSz="1088558" rtl="0" eaLnBrk="1" fontAlgn="auto" latinLnBrk="0" hangingPunct="1">
              <a:lnSpc>
                <a:spcPct val="100000"/>
              </a:lnSpc>
              <a:spcBef>
                <a:spcPts val="0"/>
              </a:spcBef>
              <a:spcAft>
                <a:spcPts val="0"/>
              </a:spcAft>
              <a:buClr>
                <a:schemeClr val="tx1"/>
              </a:buClr>
              <a:buSzTx/>
              <a:buFont typeface="Arial" pitchFamily="34" charset="0"/>
              <a:buNone/>
              <a:tabLst/>
              <a:defRPr/>
            </a:pPr>
            <a:r>
              <a:rPr kumimoji="0" lang="en-US" sz="600" b="0" i="0" u="none" kern="0" baseline="0">
                <a:solidFill>
                  <a:schemeClr val="tx1"/>
                </a:solidFill>
                <a:latin typeface="Arial"/>
                <a:ea typeface="Arial Unicode MS"/>
                <a:cs typeface="Arial Unicode MS" pitchFamily="34" charset="-128"/>
                <a:sym typeface="Arial"/>
              </a:rPr>
              <a:t>PUBLIC</a:t>
            </a:r>
          </a:p>
        </p:txBody>
      </p:sp>
      <p:sp>
        <p:nvSpPr>
          <p:cNvPr id="10" name="Copyright"/>
          <p:cNvSpPr txBox="1"/>
          <p:nvPr userDrawn="1"/>
        </p:nvSpPr>
        <p:spPr bwMode="black">
          <a:xfrm>
            <a:off x="504001" y="6559834"/>
            <a:ext cx="2269679" cy="92333"/>
          </a:xfrm>
          <a:prstGeom prst="rect">
            <a:avLst/>
          </a:prstGeom>
          <a:noFill/>
        </p:spPr>
        <p:txBody>
          <a:bodyPr wrap="square" lIns="0" tIns="0" rIns="0" bIns="0" rtlCol="0">
            <a:spAutoFit/>
          </a:bodyPr>
          <a:lstStyle/>
          <a:p>
            <a:pPr marL="84121" marR="0" indent="-84121" algn="l" defTabSz="1088558" rtl="0" eaLnBrk="1" fontAlgn="auto" latinLnBrk="0" hangingPunct="1">
              <a:lnSpc>
                <a:spcPct val="100000"/>
              </a:lnSpc>
              <a:spcBef>
                <a:spcPts val="0"/>
              </a:spcBef>
              <a:spcAft>
                <a:spcPts val="0"/>
              </a:spcAft>
              <a:buClr>
                <a:schemeClr val="tx1"/>
              </a:buClr>
              <a:buSzTx/>
              <a:buFont typeface="Arial" pitchFamily="34" charset="0"/>
              <a:buChar char="©"/>
              <a:tabLst/>
              <a:defRPr/>
            </a:pPr>
            <a:r>
              <a:rPr lang="en-US" sz="600" noProof="0">
                <a:solidFill>
                  <a:schemeClr val="tx1"/>
                </a:solidFill>
              </a:rPr>
              <a:t>2020 SAP SE or an SAP affiliate company. All rights reserved.  </a:t>
            </a:r>
            <a:r>
              <a:rPr kumimoji="0" lang="en-US" sz="600" b="0" i="0" u="none" kern="0" baseline="0">
                <a:solidFill>
                  <a:schemeClr val="tx1"/>
                </a:solidFill>
                <a:latin typeface="Arial"/>
                <a:ea typeface="Arial Unicode MS"/>
                <a:cs typeface="Arial Unicode MS" pitchFamily="34" charset="-128"/>
                <a:sym typeface="Arial"/>
              </a:rPr>
              <a:t>ǀ</a:t>
            </a:r>
          </a:p>
        </p:txBody>
      </p:sp>
      <p:sp>
        <p:nvSpPr>
          <p:cNvPr id="3" name="Text Placeholder"/>
          <p:cNvSpPr>
            <a:spLocks noGrp="1"/>
          </p:cNvSpPr>
          <p:nvPr userDrawn="1">
            <p:ph type="body" idx="1"/>
          </p:nvPr>
        </p:nvSpPr>
        <p:spPr bwMode="black">
          <a:xfrm>
            <a:off x="504001" y="1620000"/>
            <a:ext cx="11186476" cy="4716000"/>
          </a:xfrm>
          <a:prstGeom prst="rect">
            <a:avLst/>
          </a:prstGeom>
        </p:spPr>
        <p:txBody>
          <a:bodyPr vert="horz" lIns="0" tIns="0" rIns="0" bIns="0" rtlCol="0">
            <a:normAutofit/>
          </a:bodyPr>
          <a:lstStyle/>
          <a:p>
            <a:pPr lvl="0"/>
            <a:r>
              <a:rPr lang="en-US" noProof="0"/>
              <a:t>First level</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 name="Title Placeholder"/>
          <p:cNvSpPr>
            <a:spLocks noGrp="1"/>
          </p:cNvSpPr>
          <p:nvPr userDrawn="1">
            <p:ph type="title"/>
          </p:nvPr>
        </p:nvSpPr>
        <p:spPr bwMode="black">
          <a:xfrm>
            <a:off x="504001" y="504000"/>
            <a:ext cx="11186476" cy="369332"/>
          </a:xfrm>
          <a:prstGeom prst="rect">
            <a:avLst/>
          </a:prstGeom>
        </p:spPr>
        <p:txBody>
          <a:bodyPr vert="horz" wrap="square" lIns="0" tIns="0" rIns="0" bIns="0" rtlCol="0" anchor="t" anchorCtr="0">
            <a:spAutoFit/>
          </a:bodyPr>
          <a:lstStyle/>
          <a:p>
            <a:r>
              <a:rPr lang="en-US" noProof="0"/>
              <a:t>Insert page title (sentence case)</a:t>
            </a:r>
          </a:p>
        </p:txBody>
      </p:sp>
    </p:spTree>
    <p:extLst>
      <p:ext uri="{BB962C8B-B14F-4D97-AF65-F5344CB8AC3E}">
        <p14:creationId xmlns:p14="http://schemas.microsoft.com/office/powerpoint/2010/main" val="3408294523"/>
      </p:ext>
    </p:extLst>
  </p:cSld>
  <p:clrMap bg1="dk1" tx1="lt1" bg2="dk2" tx2="lt2" accent1="accent1" accent2="accent2" accent3="accent3" accent4="accent4" accent5="accent5" accent6="accent6" hlink="hlink" folHlink="folHlink"/>
  <p:sldLayoutIdLst>
    <p:sldLayoutId id="2147483772" r:id="rId1"/>
    <p:sldLayoutId id="2147483773" r:id="rId2"/>
    <p:sldLayoutId id="2147483775" r:id="rId3"/>
    <p:sldLayoutId id="2147483741" r:id="rId4"/>
    <p:sldLayoutId id="2147483765" r:id="rId5"/>
    <p:sldLayoutId id="2147483767" r:id="rId6"/>
    <p:sldLayoutId id="2147483743" r:id="rId7"/>
    <p:sldLayoutId id="2147483778" r:id="rId8"/>
    <p:sldLayoutId id="2147483774" r:id="rId9"/>
    <p:sldLayoutId id="2147483779" r:id="rId10"/>
    <p:sldLayoutId id="2147483745" r:id="rId11"/>
    <p:sldLayoutId id="2147483760" r:id="rId12"/>
    <p:sldLayoutId id="2147483768" r:id="rId13"/>
    <p:sldLayoutId id="2147483769" r:id="rId14"/>
    <p:sldLayoutId id="2147483770" r:id="rId15"/>
    <p:sldLayoutId id="2147483744" r:id="rId16"/>
    <p:sldLayoutId id="2147483780" r:id="rId17"/>
    <p:sldLayoutId id="2147483757" r:id="rId18"/>
    <p:sldLayoutId id="2147483748" r:id="rId19"/>
    <p:sldLayoutId id="2147483771" r:id="rId20"/>
    <p:sldLayoutId id="2147483763" r:id="rId21"/>
    <p:sldLayoutId id="2147483751" r:id="rId22"/>
    <p:sldLayoutId id="2147483756" r:id="rId23"/>
    <p:sldLayoutId id="2147483740" r:id="rId24"/>
    <p:sldLayoutId id="2147483754" r:id="rId25"/>
    <p:sldLayoutId id="2147483755" r:id="rId26"/>
  </p:sldLayoutIdLst>
  <p:hf hdr="0" ftr="0" dt="0"/>
  <p:txStyles>
    <p:titleStyle>
      <a:lvl1pPr algn="l" defTabSz="1088558" rtl="0" eaLnBrk="1" latinLnBrk="0" hangingPunct="1">
        <a:spcBef>
          <a:spcPct val="0"/>
        </a:spcBef>
        <a:buNone/>
        <a:defRPr sz="2400" b="1" kern="1200" baseline="0">
          <a:solidFill>
            <a:schemeClr val="tx1"/>
          </a:solidFill>
          <a:latin typeface="+mj-lt"/>
          <a:ea typeface="+mj-ea"/>
          <a:cs typeface="+mj-cs"/>
        </a:defRPr>
      </a:lvl1pPr>
    </p:titleStyle>
    <p:body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de-DE"/>
      </a:defPPr>
      <a:lvl1pPr marL="0" algn="l" defTabSz="1088558" rtl="0" eaLnBrk="1" latinLnBrk="0" hangingPunct="1">
        <a:defRPr sz="2100" kern="1200">
          <a:solidFill>
            <a:schemeClr val="tx1"/>
          </a:solidFill>
          <a:latin typeface="+mn-lt"/>
          <a:ea typeface="+mn-ea"/>
          <a:cs typeface="+mn-cs"/>
        </a:defRPr>
      </a:lvl1pPr>
      <a:lvl2pPr marL="544279" algn="l" defTabSz="1088558" rtl="0" eaLnBrk="1" latinLnBrk="0" hangingPunct="1">
        <a:defRPr sz="2100" kern="1200">
          <a:solidFill>
            <a:schemeClr val="tx1"/>
          </a:solidFill>
          <a:latin typeface="+mn-lt"/>
          <a:ea typeface="+mn-ea"/>
          <a:cs typeface="+mn-cs"/>
        </a:defRPr>
      </a:lvl2pPr>
      <a:lvl3pPr marL="1088558" algn="l" defTabSz="1088558" rtl="0" eaLnBrk="1" latinLnBrk="0" hangingPunct="1">
        <a:defRPr sz="2100" kern="1200">
          <a:solidFill>
            <a:schemeClr val="tx1"/>
          </a:solidFill>
          <a:latin typeface="+mn-lt"/>
          <a:ea typeface="+mn-ea"/>
          <a:cs typeface="+mn-cs"/>
        </a:defRPr>
      </a:lvl3pPr>
      <a:lvl4pPr marL="1632837" algn="l" defTabSz="1088558" rtl="0" eaLnBrk="1" latinLnBrk="0" hangingPunct="1">
        <a:defRPr sz="2100" kern="1200">
          <a:solidFill>
            <a:schemeClr val="tx1"/>
          </a:solidFill>
          <a:latin typeface="+mn-lt"/>
          <a:ea typeface="+mn-ea"/>
          <a:cs typeface="+mn-cs"/>
        </a:defRPr>
      </a:lvl4pPr>
      <a:lvl5pPr marL="2177116" algn="l" defTabSz="1088558" rtl="0" eaLnBrk="1" latinLnBrk="0" hangingPunct="1">
        <a:defRPr sz="2100" kern="1200">
          <a:solidFill>
            <a:schemeClr val="tx1"/>
          </a:solidFill>
          <a:latin typeface="+mn-lt"/>
          <a:ea typeface="+mn-ea"/>
          <a:cs typeface="+mn-cs"/>
        </a:defRPr>
      </a:lvl5pPr>
      <a:lvl6pPr marL="2721396" algn="l" defTabSz="1088558" rtl="0" eaLnBrk="1" latinLnBrk="0" hangingPunct="1">
        <a:defRPr sz="2100" kern="1200">
          <a:solidFill>
            <a:schemeClr val="tx1"/>
          </a:solidFill>
          <a:latin typeface="+mn-lt"/>
          <a:ea typeface="+mn-ea"/>
          <a:cs typeface="+mn-cs"/>
        </a:defRPr>
      </a:lvl6pPr>
      <a:lvl7pPr marL="3265675" algn="l" defTabSz="1088558" rtl="0" eaLnBrk="1" latinLnBrk="0" hangingPunct="1">
        <a:defRPr sz="2100" kern="1200">
          <a:solidFill>
            <a:schemeClr val="tx1"/>
          </a:solidFill>
          <a:latin typeface="+mn-lt"/>
          <a:ea typeface="+mn-ea"/>
          <a:cs typeface="+mn-cs"/>
        </a:defRPr>
      </a:lvl7pPr>
      <a:lvl8pPr marL="3809954" algn="l" defTabSz="1088558" rtl="0" eaLnBrk="1" latinLnBrk="0" hangingPunct="1">
        <a:defRPr sz="2100" kern="1200">
          <a:solidFill>
            <a:schemeClr val="tx1"/>
          </a:solidFill>
          <a:latin typeface="+mn-lt"/>
          <a:ea typeface="+mn-ea"/>
          <a:cs typeface="+mn-cs"/>
        </a:defRPr>
      </a:lvl8pPr>
      <a:lvl9pPr marL="4354233" algn="l" defTabSz="1088558" rtl="0" eaLnBrk="1" latinLnBrk="0" hangingPunct="1">
        <a:defRPr sz="21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2.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2.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2.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2.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2.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2.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2.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2.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2.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2.xm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2.xm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2.xml"/></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2.xml"/></Relationships>
</file>

<file path=ppt/slides/_rels/slide2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2.xml"/></Relationships>
</file>

<file path=ppt/slides/_rels/slide2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2.xml"/></Relationships>
</file>

<file path=ppt/slides/_rels/slide2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2.xml"/></Relationships>
</file>

<file path=ppt/slides/_rels/slide2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2.xml"/></Relationships>
</file>

<file path=ppt/slides/_rels/slide3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2.xml"/></Relationships>
</file>

<file path=ppt/slides/_rels/slide3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2.xml"/></Relationships>
</file>

<file path=ppt/slides/_rels/slide3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2.xml"/></Relationships>
</file>

<file path=ppt/slides/_rels/slide3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2.xml"/></Relationships>
</file>

<file path=ppt/slides/_rels/slide3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2.xml.rels><?xml version="1.0" encoding="UTF-8" standalone="yes"?>
<Relationships xmlns="http://schemas.openxmlformats.org/package/2006/relationships"><Relationship Id="rId3" Type="http://schemas.openxmlformats.org/officeDocument/2006/relationships/hyperlink" Target="http://theory.stanford.edu/~amitp/GameProgramming/Heuristics.html#a-stars-use-of-the-heuristic" TargetMode="External"/><Relationship Id="rId2" Type="http://schemas.openxmlformats.org/officeDocument/2006/relationships/hyperlink" Target="http://theory.stanford.edu/~amitp/GameProgramming/AStarComparison.html" TargetMode="External"/><Relationship Id="rId1" Type="http://schemas.openxmlformats.org/officeDocument/2006/relationships/slideLayout" Target="../slideLayouts/slideLayout9.xml"/><Relationship Id="rId4" Type="http://schemas.openxmlformats.org/officeDocument/2006/relationships/hyperlink" Target="https://en.wikipedia.org/wiki/Dijkstra%27s_algorithm"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Speaker"/>
          <p:cNvSpPr>
            <a:spLocks noGrp="1"/>
          </p:cNvSpPr>
          <p:nvPr>
            <p:ph type="subTitle" idx="1"/>
          </p:nvPr>
        </p:nvSpPr>
        <p:spPr/>
        <p:txBody>
          <a:bodyPr/>
          <a:lstStyle/>
          <a:p>
            <a:r>
              <a:rPr lang="en-US"/>
              <a:t>André Gilbert und Valentin Müller, SAP</a:t>
            </a:r>
          </a:p>
          <a:p>
            <a:pPr lvl="0"/>
            <a:r>
              <a:rPr lang="en-US" err="1"/>
              <a:t>Juni</a:t>
            </a:r>
            <a:r>
              <a:rPr lang="en-US"/>
              <a:t> 30, 2021</a:t>
            </a:r>
          </a:p>
        </p:txBody>
      </p:sp>
      <p:sp>
        <p:nvSpPr>
          <p:cNvPr id="4" name="Title"/>
          <p:cNvSpPr>
            <a:spLocks noGrp="1"/>
          </p:cNvSpPr>
          <p:nvPr>
            <p:ph type="title"/>
          </p:nvPr>
        </p:nvSpPr>
        <p:spPr/>
        <p:txBody>
          <a:bodyPr/>
          <a:lstStyle/>
          <a:p>
            <a:r>
              <a:rPr lang="en-US" err="1"/>
              <a:t>Graphen</a:t>
            </a:r>
            <a:br>
              <a:rPr lang="en-US"/>
            </a:br>
            <a:r>
              <a:rPr lang="en-US">
                <a:solidFill>
                  <a:schemeClr val="accent1"/>
                </a:solidFill>
              </a:rPr>
              <a:t>Dijkstra-</a:t>
            </a:r>
            <a:r>
              <a:rPr lang="en-US" err="1">
                <a:solidFill>
                  <a:schemeClr val="accent1"/>
                </a:solidFill>
              </a:rPr>
              <a:t>Algorithmus</a:t>
            </a:r>
            <a:endParaRPr lang="de-DE">
              <a:solidFill>
                <a:schemeClr val="accent1"/>
              </a:solidFill>
            </a:endParaRPr>
          </a:p>
        </p:txBody>
      </p:sp>
      <p:pic>
        <p:nvPicPr>
          <p:cNvPr id="5" name="Pictogram"/>
          <p:cNvPicPr>
            <a:picLocks noGrp="1" noChangeAspect="1"/>
          </p:cNvPicPr>
          <p:nvPr>
            <p:ph type="pic" sz="quarter" idx="16"/>
          </p:nvPr>
        </p:nvPicPr>
        <p:blipFill>
          <a:blip r:embed="rId2"/>
          <a:srcRect/>
          <a:stretch/>
        </p:blipFill>
        <p:spPr bwMode="invGray">
          <a:xfrm>
            <a:off x="6954855" y="963000"/>
            <a:ext cx="4932000" cy="4932000"/>
          </a:xfrm>
        </p:spPr>
      </p:pic>
    </p:spTree>
    <p:extLst>
      <p:ext uri="{BB962C8B-B14F-4D97-AF65-F5344CB8AC3E}">
        <p14:creationId xmlns:p14="http://schemas.microsoft.com/office/powerpoint/2010/main" val="17867480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p:cNvSpPr>
            <a:spLocks noGrp="1"/>
          </p:cNvSpPr>
          <p:nvPr>
            <p:ph type="body" sz="quarter" idx="10"/>
          </p:nvPr>
        </p:nvSpPr>
        <p:spPr/>
        <p:txBody>
          <a:bodyPr/>
          <a:lstStyle/>
          <a:p>
            <a:pPr lvl="0"/>
            <a:r>
              <a:rPr lang="en-US"/>
              <a:t>Edges des Graph </a:t>
            </a:r>
            <a:r>
              <a:rPr lang="en-US" err="1"/>
              <a:t>dürfen</a:t>
            </a:r>
            <a:r>
              <a:rPr lang="en-US"/>
              <a:t> </a:t>
            </a:r>
            <a:r>
              <a:rPr lang="en-US" err="1"/>
              <a:t>keine</a:t>
            </a:r>
            <a:r>
              <a:rPr lang="en-US"/>
              <a:t> negative Weights </a:t>
            </a:r>
            <a:br>
              <a:rPr lang="en-US"/>
            </a:br>
            <a:r>
              <a:rPr lang="en-US" err="1"/>
              <a:t>bzw</a:t>
            </a:r>
            <a:r>
              <a:rPr lang="en-US"/>
              <a:t>. </a:t>
            </a:r>
            <a:r>
              <a:rPr lang="en-US" err="1"/>
              <a:t>Pfadkosten</a:t>
            </a:r>
            <a:r>
              <a:rPr lang="en-US"/>
              <a:t> </a:t>
            </a:r>
            <a:r>
              <a:rPr lang="en-US" err="1"/>
              <a:t>haben</a:t>
            </a:r>
            <a:endParaRPr lang="en-US"/>
          </a:p>
          <a:p>
            <a:pPr lvl="1"/>
            <a:r>
              <a:rPr lang="en-US"/>
              <a:t>Vertex </a:t>
            </a:r>
            <a:r>
              <a:rPr lang="en-US" err="1"/>
              <a:t>besucht</a:t>
            </a:r>
            <a:r>
              <a:rPr lang="en-US"/>
              <a:t> </a:t>
            </a:r>
            <a:r>
              <a:rPr lang="en-US">
                <a:sym typeface="Wingdings" panose="05000000000000000000" pitchFamily="2" charset="2"/>
              </a:rPr>
              <a:t> </a:t>
            </a:r>
            <a:r>
              <a:rPr lang="en-US" err="1">
                <a:sym typeface="Wingdings" panose="05000000000000000000" pitchFamily="2" charset="2"/>
              </a:rPr>
              <a:t>Optimale</a:t>
            </a:r>
            <a:r>
              <a:rPr lang="en-US">
                <a:sym typeface="Wingdings" panose="05000000000000000000" pitchFamily="2" charset="2"/>
              </a:rPr>
              <a:t> </a:t>
            </a:r>
            <a:r>
              <a:rPr lang="en-US" err="1">
                <a:sym typeface="Wingdings" panose="05000000000000000000" pitchFamily="2" charset="2"/>
              </a:rPr>
              <a:t>Distanz</a:t>
            </a:r>
            <a:r>
              <a:rPr lang="en-US">
                <a:sym typeface="Wingdings" panose="05000000000000000000" pitchFamily="2" charset="2"/>
              </a:rPr>
              <a:t> </a:t>
            </a:r>
            <a:r>
              <a:rPr lang="en-US" err="1">
                <a:sym typeface="Wingdings" panose="05000000000000000000" pitchFamily="2" charset="2"/>
              </a:rPr>
              <a:t>bzw</a:t>
            </a:r>
            <a:r>
              <a:rPr lang="en-US">
                <a:sym typeface="Wingdings" panose="05000000000000000000" pitchFamily="2" charset="2"/>
              </a:rPr>
              <a:t>. </a:t>
            </a:r>
            <a:r>
              <a:rPr lang="en-US" err="1">
                <a:sym typeface="Wingdings" panose="05000000000000000000" pitchFamily="2" charset="2"/>
              </a:rPr>
              <a:t>Pfadkosten</a:t>
            </a:r>
            <a:r>
              <a:rPr lang="en-US">
                <a:sym typeface="Wingdings" panose="05000000000000000000" pitchFamily="2" charset="2"/>
              </a:rPr>
              <a:t> </a:t>
            </a:r>
            <a:br>
              <a:rPr lang="en-US">
                <a:sym typeface="Wingdings" panose="05000000000000000000" pitchFamily="2" charset="2"/>
              </a:rPr>
            </a:br>
            <a:r>
              <a:rPr lang="en-US" err="1">
                <a:sym typeface="Wingdings" panose="05000000000000000000" pitchFamily="2" charset="2"/>
              </a:rPr>
              <a:t>erreicht</a:t>
            </a:r>
            <a:endParaRPr lang="en-US">
              <a:sym typeface="Wingdings" panose="05000000000000000000" pitchFamily="2" charset="2"/>
            </a:endParaRPr>
          </a:p>
          <a:p>
            <a:pPr lvl="1"/>
            <a:r>
              <a:rPr lang="en-US" err="1">
                <a:sym typeface="Wingdings" panose="05000000000000000000" pitchFamily="2" charset="2"/>
              </a:rPr>
              <a:t>Ermöglicht</a:t>
            </a:r>
            <a:r>
              <a:rPr lang="en-US">
                <a:sym typeface="Wingdings" panose="05000000000000000000" pitchFamily="2" charset="2"/>
              </a:rPr>
              <a:t> greedy-</a:t>
            </a:r>
            <a:r>
              <a:rPr lang="en-US" err="1">
                <a:sym typeface="Wingdings" panose="05000000000000000000" pitchFamily="2" charset="2"/>
              </a:rPr>
              <a:t>Funktionsweise</a:t>
            </a:r>
            <a:r>
              <a:rPr lang="en-US">
                <a:sym typeface="Wingdings" panose="05000000000000000000" pitchFamily="2" charset="2"/>
              </a:rPr>
              <a:t> (Wahl des </a:t>
            </a:r>
            <a:br>
              <a:rPr lang="en-US">
                <a:sym typeface="Wingdings" panose="05000000000000000000" pitchFamily="2" charset="2"/>
              </a:rPr>
            </a:br>
            <a:r>
              <a:rPr lang="en-US">
                <a:sym typeface="Wingdings" panose="05000000000000000000" pitchFamily="2" charset="2"/>
              </a:rPr>
              <a:t>“Next Most Promising Vertex”) des </a:t>
            </a:r>
            <a:r>
              <a:rPr lang="en-US" err="1">
                <a:sym typeface="Wingdings" panose="05000000000000000000" pitchFamily="2" charset="2"/>
              </a:rPr>
              <a:t>Algorithmus</a:t>
            </a:r>
            <a:endParaRPr lang="en-US">
              <a:sym typeface="Wingdings" panose="05000000000000000000" pitchFamily="2" charset="2"/>
            </a:endParaRPr>
          </a:p>
          <a:p>
            <a:pPr lvl="1"/>
            <a:r>
              <a:rPr lang="en-US" err="1">
                <a:sym typeface="Wingdings" panose="05000000000000000000" pitchFamily="2" charset="2"/>
              </a:rPr>
              <a:t>Funktioniert</a:t>
            </a:r>
            <a:r>
              <a:rPr lang="en-US">
                <a:sym typeface="Wingdings" panose="05000000000000000000" pitchFamily="2" charset="2"/>
              </a:rPr>
              <a:t> </a:t>
            </a:r>
            <a:r>
              <a:rPr lang="en-US" err="1">
                <a:sym typeface="Wingdings" panose="05000000000000000000" pitchFamily="2" charset="2"/>
              </a:rPr>
              <a:t>für</a:t>
            </a:r>
            <a:r>
              <a:rPr lang="en-US">
                <a:sym typeface="Wingdings" panose="05000000000000000000" pitchFamily="2" charset="2"/>
              </a:rPr>
              <a:t> directed und undirected Graphs</a:t>
            </a:r>
          </a:p>
        </p:txBody>
      </p:sp>
      <p:sp>
        <p:nvSpPr>
          <p:cNvPr id="4" name="Title"/>
          <p:cNvSpPr>
            <a:spLocks noGrp="1"/>
          </p:cNvSpPr>
          <p:nvPr>
            <p:ph type="title"/>
          </p:nvPr>
        </p:nvSpPr>
        <p:spPr>
          <a:xfrm>
            <a:off x="504001" y="504000"/>
            <a:ext cx="11186476" cy="677108"/>
          </a:xfrm>
        </p:spPr>
        <p:txBody>
          <a:bodyPr/>
          <a:lstStyle/>
          <a:p>
            <a:r>
              <a:rPr lang="en-US"/>
              <a:t>Dijkstra’s Shortest Path Algorithm</a:t>
            </a:r>
            <a:br>
              <a:rPr lang="en-US"/>
            </a:br>
            <a:r>
              <a:rPr lang="en-US" sz="2000" b="0" err="1">
                <a:solidFill>
                  <a:schemeClr val="accent1"/>
                </a:solidFill>
              </a:rPr>
              <a:t>Voraussetzungen</a:t>
            </a:r>
            <a:endParaRPr lang="en-US" sz="2000" b="0">
              <a:solidFill>
                <a:schemeClr val="accent1"/>
              </a:solidFill>
            </a:endParaRPr>
          </a:p>
        </p:txBody>
      </p:sp>
      <p:pic>
        <p:nvPicPr>
          <p:cNvPr id="3" name="Picture 2">
            <a:extLst>
              <a:ext uri="{FF2B5EF4-FFF2-40B4-BE49-F238E27FC236}">
                <a16:creationId xmlns:a16="http://schemas.microsoft.com/office/drawing/2014/main" id="{C1E0909C-FE90-4849-BD03-588B611EA9ED}"/>
              </a:ext>
            </a:extLst>
          </p:cNvPr>
          <p:cNvPicPr>
            <a:picLocks noChangeAspect="1"/>
          </p:cNvPicPr>
          <p:nvPr/>
        </p:nvPicPr>
        <p:blipFill>
          <a:blip r:embed="rId2"/>
          <a:stretch>
            <a:fillRect/>
          </a:stretch>
        </p:blipFill>
        <p:spPr>
          <a:xfrm>
            <a:off x="8538838" y="1853181"/>
            <a:ext cx="3151638" cy="3151638"/>
          </a:xfrm>
          <a:prstGeom prst="rect">
            <a:avLst/>
          </a:prstGeom>
        </p:spPr>
      </p:pic>
    </p:spTree>
    <p:extLst>
      <p:ext uri="{BB962C8B-B14F-4D97-AF65-F5344CB8AC3E}">
        <p14:creationId xmlns:p14="http://schemas.microsoft.com/office/powerpoint/2010/main" val="12871474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p:cNvSpPr>
            <a:spLocks noGrp="1"/>
          </p:cNvSpPr>
          <p:nvPr>
            <p:ph type="title"/>
          </p:nvPr>
        </p:nvSpPr>
        <p:spPr/>
        <p:txBody>
          <a:bodyPr/>
          <a:lstStyle/>
          <a:p>
            <a:r>
              <a:rPr lang="en-US"/>
              <a:t>Dijkstra’s Shortest Path Algorithm</a:t>
            </a:r>
            <a:br>
              <a:rPr lang="en-US"/>
            </a:br>
            <a:r>
              <a:rPr lang="en-US" sz="2000" b="0" err="1">
                <a:solidFill>
                  <a:schemeClr val="accent1"/>
                </a:solidFill>
              </a:rPr>
              <a:t>Algorithmus</a:t>
            </a:r>
            <a:endParaRPr lang="en-US" sz="2000" b="0">
              <a:solidFill>
                <a:schemeClr val="accent1"/>
              </a:solidFill>
            </a:endParaRPr>
          </a:p>
        </p:txBody>
      </p:sp>
      <p:pic>
        <p:nvPicPr>
          <p:cNvPr id="7" name="Content Placeholder 6">
            <a:extLst>
              <a:ext uri="{FF2B5EF4-FFF2-40B4-BE49-F238E27FC236}">
                <a16:creationId xmlns:a16="http://schemas.microsoft.com/office/drawing/2014/main" id="{DBC5E5D3-BC8A-4F70-B3B2-BDC11434B342}"/>
              </a:ext>
            </a:extLst>
          </p:cNvPr>
          <p:cNvPicPr>
            <a:picLocks noGrp="1" noChangeAspect="1"/>
          </p:cNvPicPr>
          <p:nvPr>
            <p:ph idx="1"/>
          </p:nvPr>
        </p:nvPicPr>
        <p:blipFill>
          <a:blip r:embed="rId2"/>
          <a:stretch>
            <a:fillRect/>
          </a:stretch>
        </p:blipFill>
        <p:spPr>
          <a:xfrm>
            <a:off x="2207071" y="1619250"/>
            <a:ext cx="7777858" cy="4716463"/>
          </a:xfrm>
        </p:spPr>
      </p:pic>
    </p:spTree>
    <p:extLst>
      <p:ext uri="{BB962C8B-B14F-4D97-AF65-F5344CB8AC3E}">
        <p14:creationId xmlns:p14="http://schemas.microsoft.com/office/powerpoint/2010/main" val="7279854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p:cNvSpPr>
            <a:spLocks noGrp="1"/>
          </p:cNvSpPr>
          <p:nvPr>
            <p:ph type="title"/>
          </p:nvPr>
        </p:nvSpPr>
        <p:spPr/>
        <p:txBody>
          <a:bodyPr/>
          <a:lstStyle/>
          <a:p>
            <a:r>
              <a:rPr lang="en-US"/>
              <a:t>Dijkstra’s Shortest Path Algorithm</a:t>
            </a:r>
            <a:br>
              <a:rPr lang="en-US"/>
            </a:br>
            <a:r>
              <a:rPr lang="en-US" sz="2000" b="0" err="1">
                <a:solidFill>
                  <a:schemeClr val="accent1"/>
                </a:solidFill>
              </a:rPr>
              <a:t>Algorithmus</a:t>
            </a:r>
            <a:endParaRPr lang="en-US" sz="2000" b="0">
              <a:solidFill>
                <a:schemeClr val="accent1"/>
              </a:solidFill>
            </a:endParaRPr>
          </a:p>
        </p:txBody>
      </p:sp>
      <p:pic>
        <p:nvPicPr>
          <p:cNvPr id="7" name="Content Placeholder 6">
            <a:extLst>
              <a:ext uri="{FF2B5EF4-FFF2-40B4-BE49-F238E27FC236}">
                <a16:creationId xmlns:a16="http://schemas.microsoft.com/office/drawing/2014/main" id="{DBC5E5D3-BC8A-4F70-B3B2-BDC11434B342}"/>
              </a:ext>
            </a:extLst>
          </p:cNvPr>
          <p:cNvPicPr>
            <a:picLocks noGrp="1" noChangeAspect="1"/>
          </p:cNvPicPr>
          <p:nvPr>
            <p:ph idx="1"/>
          </p:nvPr>
        </p:nvPicPr>
        <p:blipFill>
          <a:blip r:embed="rId2"/>
          <a:srcRect/>
          <a:stretch/>
        </p:blipFill>
        <p:spPr>
          <a:xfrm>
            <a:off x="2207071" y="1619250"/>
            <a:ext cx="7777858" cy="4716462"/>
          </a:xfrm>
        </p:spPr>
      </p:pic>
    </p:spTree>
    <p:extLst>
      <p:ext uri="{BB962C8B-B14F-4D97-AF65-F5344CB8AC3E}">
        <p14:creationId xmlns:p14="http://schemas.microsoft.com/office/powerpoint/2010/main" val="29959739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p:cNvSpPr>
            <a:spLocks noGrp="1"/>
          </p:cNvSpPr>
          <p:nvPr>
            <p:ph type="title"/>
          </p:nvPr>
        </p:nvSpPr>
        <p:spPr/>
        <p:txBody>
          <a:bodyPr/>
          <a:lstStyle/>
          <a:p>
            <a:r>
              <a:rPr lang="en-US"/>
              <a:t>Dijkstra’s Shortest Path Algorithm</a:t>
            </a:r>
            <a:br>
              <a:rPr lang="en-US"/>
            </a:br>
            <a:r>
              <a:rPr lang="en-US" sz="2000" b="0" err="1">
                <a:solidFill>
                  <a:schemeClr val="accent1"/>
                </a:solidFill>
              </a:rPr>
              <a:t>Algorithmus</a:t>
            </a:r>
            <a:endParaRPr lang="en-US" sz="2000" b="0">
              <a:solidFill>
                <a:schemeClr val="accent1"/>
              </a:solidFill>
            </a:endParaRPr>
          </a:p>
        </p:txBody>
      </p:sp>
      <p:pic>
        <p:nvPicPr>
          <p:cNvPr id="7" name="Content Placeholder 6">
            <a:extLst>
              <a:ext uri="{FF2B5EF4-FFF2-40B4-BE49-F238E27FC236}">
                <a16:creationId xmlns:a16="http://schemas.microsoft.com/office/drawing/2014/main" id="{DBC5E5D3-BC8A-4F70-B3B2-BDC11434B342}"/>
              </a:ext>
            </a:extLst>
          </p:cNvPr>
          <p:cNvPicPr>
            <a:picLocks noGrp="1" noChangeAspect="1"/>
          </p:cNvPicPr>
          <p:nvPr>
            <p:ph idx="1"/>
          </p:nvPr>
        </p:nvPicPr>
        <p:blipFill>
          <a:blip r:embed="rId2"/>
          <a:srcRect/>
          <a:stretch/>
        </p:blipFill>
        <p:spPr>
          <a:xfrm>
            <a:off x="2207071" y="1619250"/>
            <a:ext cx="7777858" cy="4716462"/>
          </a:xfrm>
        </p:spPr>
      </p:pic>
    </p:spTree>
    <p:extLst>
      <p:ext uri="{BB962C8B-B14F-4D97-AF65-F5344CB8AC3E}">
        <p14:creationId xmlns:p14="http://schemas.microsoft.com/office/powerpoint/2010/main" val="19420219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p:cNvSpPr>
            <a:spLocks noGrp="1"/>
          </p:cNvSpPr>
          <p:nvPr>
            <p:ph type="title"/>
          </p:nvPr>
        </p:nvSpPr>
        <p:spPr/>
        <p:txBody>
          <a:bodyPr/>
          <a:lstStyle/>
          <a:p>
            <a:r>
              <a:rPr lang="en-US"/>
              <a:t>Dijkstra’s Shortest Path Algorithm</a:t>
            </a:r>
            <a:br>
              <a:rPr lang="en-US"/>
            </a:br>
            <a:r>
              <a:rPr lang="en-US" sz="2000" b="0" err="1">
                <a:solidFill>
                  <a:schemeClr val="accent1"/>
                </a:solidFill>
              </a:rPr>
              <a:t>Algorithmus</a:t>
            </a:r>
            <a:endParaRPr lang="en-US" sz="2000" b="0">
              <a:solidFill>
                <a:schemeClr val="accent1"/>
              </a:solidFill>
            </a:endParaRPr>
          </a:p>
        </p:txBody>
      </p:sp>
      <p:pic>
        <p:nvPicPr>
          <p:cNvPr id="7" name="Content Placeholder 6">
            <a:extLst>
              <a:ext uri="{FF2B5EF4-FFF2-40B4-BE49-F238E27FC236}">
                <a16:creationId xmlns:a16="http://schemas.microsoft.com/office/drawing/2014/main" id="{DBC5E5D3-BC8A-4F70-B3B2-BDC11434B342}"/>
              </a:ext>
            </a:extLst>
          </p:cNvPr>
          <p:cNvPicPr>
            <a:picLocks noGrp="1" noChangeAspect="1"/>
          </p:cNvPicPr>
          <p:nvPr>
            <p:ph idx="1"/>
          </p:nvPr>
        </p:nvPicPr>
        <p:blipFill>
          <a:blip r:embed="rId2"/>
          <a:srcRect/>
          <a:stretch/>
        </p:blipFill>
        <p:spPr>
          <a:xfrm>
            <a:off x="2207071" y="1619250"/>
            <a:ext cx="7777858" cy="4716462"/>
          </a:xfrm>
        </p:spPr>
      </p:pic>
    </p:spTree>
    <p:extLst>
      <p:ext uri="{BB962C8B-B14F-4D97-AF65-F5344CB8AC3E}">
        <p14:creationId xmlns:p14="http://schemas.microsoft.com/office/powerpoint/2010/main" val="21438323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p:cNvSpPr>
            <a:spLocks noGrp="1"/>
          </p:cNvSpPr>
          <p:nvPr>
            <p:ph type="title"/>
          </p:nvPr>
        </p:nvSpPr>
        <p:spPr/>
        <p:txBody>
          <a:bodyPr/>
          <a:lstStyle/>
          <a:p>
            <a:r>
              <a:rPr lang="en-US"/>
              <a:t>Dijkstra’s Shortest Path Algorithm</a:t>
            </a:r>
            <a:br>
              <a:rPr lang="en-US"/>
            </a:br>
            <a:r>
              <a:rPr lang="en-US" sz="2000" b="0" err="1">
                <a:solidFill>
                  <a:schemeClr val="accent1"/>
                </a:solidFill>
              </a:rPr>
              <a:t>Algorithmus</a:t>
            </a:r>
            <a:endParaRPr lang="en-US" sz="2000" b="0">
              <a:solidFill>
                <a:schemeClr val="accent1"/>
              </a:solidFill>
            </a:endParaRPr>
          </a:p>
        </p:txBody>
      </p:sp>
      <p:pic>
        <p:nvPicPr>
          <p:cNvPr id="7" name="Content Placeholder 6">
            <a:extLst>
              <a:ext uri="{FF2B5EF4-FFF2-40B4-BE49-F238E27FC236}">
                <a16:creationId xmlns:a16="http://schemas.microsoft.com/office/drawing/2014/main" id="{DBC5E5D3-BC8A-4F70-B3B2-BDC11434B342}"/>
              </a:ext>
            </a:extLst>
          </p:cNvPr>
          <p:cNvPicPr>
            <a:picLocks noGrp="1" noChangeAspect="1"/>
          </p:cNvPicPr>
          <p:nvPr>
            <p:ph idx="1"/>
          </p:nvPr>
        </p:nvPicPr>
        <p:blipFill>
          <a:blip r:embed="rId2"/>
          <a:srcRect/>
          <a:stretch/>
        </p:blipFill>
        <p:spPr>
          <a:xfrm>
            <a:off x="2207071" y="1619250"/>
            <a:ext cx="7777858" cy="4716462"/>
          </a:xfrm>
        </p:spPr>
      </p:pic>
    </p:spTree>
    <p:extLst>
      <p:ext uri="{BB962C8B-B14F-4D97-AF65-F5344CB8AC3E}">
        <p14:creationId xmlns:p14="http://schemas.microsoft.com/office/powerpoint/2010/main" val="492036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p:cNvSpPr>
            <a:spLocks noGrp="1"/>
          </p:cNvSpPr>
          <p:nvPr>
            <p:ph type="title"/>
          </p:nvPr>
        </p:nvSpPr>
        <p:spPr/>
        <p:txBody>
          <a:bodyPr/>
          <a:lstStyle/>
          <a:p>
            <a:r>
              <a:rPr lang="en-US"/>
              <a:t>Dijkstra’s Shortest Path Algorithm</a:t>
            </a:r>
            <a:br>
              <a:rPr lang="en-US"/>
            </a:br>
            <a:r>
              <a:rPr lang="en-US" sz="2000" b="0" err="1">
                <a:solidFill>
                  <a:schemeClr val="accent1"/>
                </a:solidFill>
              </a:rPr>
              <a:t>Algorithmus</a:t>
            </a:r>
            <a:endParaRPr lang="en-US" sz="2000" b="0">
              <a:solidFill>
                <a:schemeClr val="accent1"/>
              </a:solidFill>
            </a:endParaRPr>
          </a:p>
        </p:txBody>
      </p:sp>
      <p:pic>
        <p:nvPicPr>
          <p:cNvPr id="7" name="Content Placeholder 6">
            <a:extLst>
              <a:ext uri="{FF2B5EF4-FFF2-40B4-BE49-F238E27FC236}">
                <a16:creationId xmlns:a16="http://schemas.microsoft.com/office/drawing/2014/main" id="{DBC5E5D3-BC8A-4F70-B3B2-BDC11434B342}"/>
              </a:ext>
            </a:extLst>
          </p:cNvPr>
          <p:cNvPicPr>
            <a:picLocks noGrp="1" noChangeAspect="1"/>
          </p:cNvPicPr>
          <p:nvPr>
            <p:ph idx="1"/>
          </p:nvPr>
        </p:nvPicPr>
        <p:blipFill>
          <a:blip r:embed="rId2"/>
          <a:srcRect/>
          <a:stretch/>
        </p:blipFill>
        <p:spPr>
          <a:xfrm>
            <a:off x="2207071" y="1619250"/>
            <a:ext cx="7777858" cy="4716462"/>
          </a:xfrm>
        </p:spPr>
      </p:pic>
    </p:spTree>
    <p:extLst>
      <p:ext uri="{BB962C8B-B14F-4D97-AF65-F5344CB8AC3E}">
        <p14:creationId xmlns:p14="http://schemas.microsoft.com/office/powerpoint/2010/main" val="35803048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p:cNvSpPr>
            <a:spLocks noGrp="1"/>
          </p:cNvSpPr>
          <p:nvPr>
            <p:ph type="title"/>
          </p:nvPr>
        </p:nvSpPr>
        <p:spPr/>
        <p:txBody>
          <a:bodyPr/>
          <a:lstStyle/>
          <a:p>
            <a:r>
              <a:rPr lang="en-US"/>
              <a:t>Dijkstra’s Shortest Path Algorithm</a:t>
            </a:r>
            <a:br>
              <a:rPr lang="en-US"/>
            </a:br>
            <a:r>
              <a:rPr lang="en-US" sz="2000" b="0" err="1">
                <a:solidFill>
                  <a:schemeClr val="accent1"/>
                </a:solidFill>
              </a:rPr>
              <a:t>Algorithmus</a:t>
            </a:r>
            <a:endParaRPr lang="en-US" sz="2000" b="0">
              <a:solidFill>
                <a:schemeClr val="accent1"/>
              </a:solidFill>
            </a:endParaRPr>
          </a:p>
        </p:txBody>
      </p:sp>
      <p:pic>
        <p:nvPicPr>
          <p:cNvPr id="7" name="Content Placeholder 6">
            <a:extLst>
              <a:ext uri="{FF2B5EF4-FFF2-40B4-BE49-F238E27FC236}">
                <a16:creationId xmlns:a16="http://schemas.microsoft.com/office/drawing/2014/main" id="{DBC5E5D3-BC8A-4F70-B3B2-BDC11434B342}"/>
              </a:ext>
            </a:extLst>
          </p:cNvPr>
          <p:cNvPicPr>
            <a:picLocks noGrp="1" noChangeAspect="1"/>
          </p:cNvPicPr>
          <p:nvPr>
            <p:ph idx="1"/>
          </p:nvPr>
        </p:nvPicPr>
        <p:blipFill>
          <a:blip r:embed="rId2"/>
          <a:srcRect/>
          <a:stretch/>
        </p:blipFill>
        <p:spPr>
          <a:xfrm>
            <a:off x="2207071" y="1619250"/>
            <a:ext cx="7777858" cy="4716462"/>
          </a:xfrm>
        </p:spPr>
      </p:pic>
    </p:spTree>
    <p:extLst>
      <p:ext uri="{BB962C8B-B14F-4D97-AF65-F5344CB8AC3E}">
        <p14:creationId xmlns:p14="http://schemas.microsoft.com/office/powerpoint/2010/main" val="27488939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p:cNvSpPr>
            <a:spLocks noGrp="1"/>
          </p:cNvSpPr>
          <p:nvPr>
            <p:ph type="title"/>
          </p:nvPr>
        </p:nvSpPr>
        <p:spPr/>
        <p:txBody>
          <a:bodyPr/>
          <a:lstStyle/>
          <a:p>
            <a:r>
              <a:rPr lang="en-US"/>
              <a:t>Dijkstra’s Shortest Path Algorithm</a:t>
            </a:r>
            <a:br>
              <a:rPr lang="en-US"/>
            </a:br>
            <a:r>
              <a:rPr lang="en-US" sz="2000" b="0" err="1">
                <a:solidFill>
                  <a:schemeClr val="accent1"/>
                </a:solidFill>
              </a:rPr>
              <a:t>Algorithmus</a:t>
            </a:r>
            <a:endParaRPr lang="en-US" sz="2000" b="0">
              <a:solidFill>
                <a:schemeClr val="accent1"/>
              </a:solidFill>
            </a:endParaRPr>
          </a:p>
        </p:txBody>
      </p:sp>
      <p:pic>
        <p:nvPicPr>
          <p:cNvPr id="7" name="Content Placeholder 6">
            <a:extLst>
              <a:ext uri="{FF2B5EF4-FFF2-40B4-BE49-F238E27FC236}">
                <a16:creationId xmlns:a16="http://schemas.microsoft.com/office/drawing/2014/main" id="{DBC5E5D3-BC8A-4F70-B3B2-BDC11434B342}"/>
              </a:ext>
            </a:extLst>
          </p:cNvPr>
          <p:cNvPicPr>
            <a:picLocks noGrp="1" noChangeAspect="1"/>
          </p:cNvPicPr>
          <p:nvPr>
            <p:ph idx="1"/>
          </p:nvPr>
        </p:nvPicPr>
        <p:blipFill>
          <a:blip r:embed="rId2"/>
          <a:srcRect/>
          <a:stretch/>
        </p:blipFill>
        <p:spPr>
          <a:xfrm>
            <a:off x="2207071" y="1619250"/>
            <a:ext cx="7777858" cy="4716462"/>
          </a:xfrm>
        </p:spPr>
      </p:pic>
    </p:spTree>
    <p:extLst>
      <p:ext uri="{BB962C8B-B14F-4D97-AF65-F5344CB8AC3E}">
        <p14:creationId xmlns:p14="http://schemas.microsoft.com/office/powerpoint/2010/main" val="10963304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p:cNvSpPr>
            <a:spLocks noGrp="1"/>
          </p:cNvSpPr>
          <p:nvPr>
            <p:ph type="title"/>
          </p:nvPr>
        </p:nvSpPr>
        <p:spPr/>
        <p:txBody>
          <a:bodyPr/>
          <a:lstStyle/>
          <a:p>
            <a:r>
              <a:rPr lang="en-US"/>
              <a:t>Dijkstra’s Shortest Path Algorithm</a:t>
            </a:r>
            <a:br>
              <a:rPr lang="en-US"/>
            </a:br>
            <a:r>
              <a:rPr lang="en-US" sz="2000" b="0" err="1">
                <a:solidFill>
                  <a:schemeClr val="accent1"/>
                </a:solidFill>
              </a:rPr>
              <a:t>Algorithmus</a:t>
            </a:r>
            <a:endParaRPr lang="en-US" sz="2000" b="0">
              <a:solidFill>
                <a:schemeClr val="accent1"/>
              </a:solidFill>
            </a:endParaRPr>
          </a:p>
        </p:txBody>
      </p:sp>
      <p:pic>
        <p:nvPicPr>
          <p:cNvPr id="7" name="Content Placeholder 6">
            <a:extLst>
              <a:ext uri="{FF2B5EF4-FFF2-40B4-BE49-F238E27FC236}">
                <a16:creationId xmlns:a16="http://schemas.microsoft.com/office/drawing/2014/main" id="{DBC5E5D3-BC8A-4F70-B3B2-BDC11434B342}"/>
              </a:ext>
            </a:extLst>
          </p:cNvPr>
          <p:cNvPicPr>
            <a:picLocks noGrp="1" noChangeAspect="1"/>
          </p:cNvPicPr>
          <p:nvPr>
            <p:ph idx="1"/>
          </p:nvPr>
        </p:nvPicPr>
        <p:blipFill>
          <a:blip r:embed="rId2"/>
          <a:srcRect/>
          <a:stretch/>
        </p:blipFill>
        <p:spPr>
          <a:xfrm>
            <a:off x="2207071" y="1619250"/>
            <a:ext cx="7777858" cy="4716462"/>
          </a:xfrm>
        </p:spPr>
      </p:pic>
    </p:spTree>
    <p:extLst>
      <p:ext uri="{BB962C8B-B14F-4D97-AF65-F5344CB8AC3E}">
        <p14:creationId xmlns:p14="http://schemas.microsoft.com/office/powerpoint/2010/main" val="5048545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genda items"/>
          <p:cNvSpPr>
            <a:spLocks noGrp="1"/>
          </p:cNvSpPr>
          <p:nvPr>
            <p:ph type="body" sz="quarter" idx="10"/>
          </p:nvPr>
        </p:nvSpPr>
        <p:spPr/>
        <p:txBody>
          <a:bodyPr>
            <a:normAutofit lnSpcReduction="10000"/>
          </a:bodyPr>
          <a:lstStyle/>
          <a:p>
            <a:r>
              <a:rPr lang="en-US" err="1"/>
              <a:t>Anwendungsmöglichkeiten</a:t>
            </a:r>
            <a:endParaRPr lang="en-US"/>
          </a:p>
          <a:p>
            <a:pPr lvl="1"/>
            <a:r>
              <a:rPr lang="en-US"/>
              <a:t>Netzwerke</a:t>
            </a:r>
          </a:p>
          <a:p>
            <a:pPr lvl="1"/>
            <a:r>
              <a:rPr lang="en-US"/>
              <a:t>Navigation</a:t>
            </a:r>
          </a:p>
          <a:p>
            <a:r>
              <a:rPr lang="en-US"/>
              <a:t>Dijkstra’s Shortest Path Algorithm</a:t>
            </a:r>
          </a:p>
          <a:p>
            <a:pPr lvl="1"/>
            <a:r>
              <a:rPr lang="en-US" err="1"/>
              <a:t>Graphen</a:t>
            </a:r>
            <a:endParaRPr lang="en-US"/>
          </a:p>
          <a:p>
            <a:pPr lvl="1"/>
            <a:r>
              <a:rPr lang="en-US" err="1"/>
              <a:t>Voraussetzungen</a:t>
            </a:r>
            <a:endParaRPr lang="en-US"/>
          </a:p>
          <a:p>
            <a:pPr lvl="1"/>
            <a:r>
              <a:rPr lang="en-US" err="1"/>
              <a:t>Algorithmus</a:t>
            </a:r>
            <a:endParaRPr lang="en-US"/>
          </a:p>
          <a:p>
            <a:pPr lvl="1"/>
            <a:r>
              <a:rPr lang="en-US" err="1"/>
              <a:t>Komplexität</a:t>
            </a:r>
            <a:endParaRPr lang="en-US"/>
          </a:p>
          <a:p>
            <a:r>
              <a:rPr lang="en-US" err="1"/>
              <a:t>Erweiterung</a:t>
            </a:r>
            <a:r>
              <a:rPr lang="en-US"/>
              <a:t> von Dijkstra’s Algorithm</a:t>
            </a:r>
          </a:p>
          <a:p>
            <a:pPr lvl="1"/>
            <a:r>
              <a:rPr lang="en-US"/>
              <a:t>A* Search</a:t>
            </a:r>
          </a:p>
          <a:p>
            <a:r>
              <a:rPr lang="en-US"/>
              <a:t>Demonstration</a:t>
            </a:r>
          </a:p>
        </p:txBody>
      </p:sp>
      <p:sp>
        <p:nvSpPr>
          <p:cNvPr id="2" name="Agenda"/>
          <p:cNvSpPr>
            <a:spLocks noGrp="1"/>
          </p:cNvSpPr>
          <p:nvPr>
            <p:ph type="title"/>
          </p:nvPr>
        </p:nvSpPr>
        <p:spPr/>
        <p:txBody>
          <a:bodyPr/>
          <a:lstStyle/>
          <a:p>
            <a:r>
              <a:rPr lang="en-US"/>
              <a:t>Agenda</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p:cNvSpPr>
            <a:spLocks noGrp="1"/>
          </p:cNvSpPr>
          <p:nvPr>
            <p:ph type="title"/>
          </p:nvPr>
        </p:nvSpPr>
        <p:spPr/>
        <p:txBody>
          <a:bodyPr/>
          <a:lstStyle/>
          <a:p>
            <a:r>
              <a:rPr lang="en-US"/>
              <a:t>Dijkstra’s Shortest Path Algorithm</a:t>
            </a:r>
            <a:br>
              <a:rPr lang="en-US"/>
            </a:br>
            <a:r>
              <a:rPr lang="en-US" sz="2000" b="0" err="1">
                <a:solidFill>
                  <a:schemeClr val="accent1"/>
                </a:solidFill>
              </a:rPr>
              <a:t>Algorithmus</a:t>
            </a:r>
            <a:endParaRPr lang="en-US" sz="2000" b="0">
              <a:solidFill>
                <a:schemeClr val="accent1"/>
              </a:solidFill>
            </a:endParaRPr>
          </a:p>
        </p:txBody>
      </p:sp>
      <p:pic>
        <p:nvPicPr>
          <p:cNvPr id="7" name="Content Placeholder 6">
            <a:extLst>
              <a:ext uri="{FF2B5EF4-FFF2-40B4-BE49-F238E27FC236}">
                <a16:creationId xmlns:a16="http://schemas.microsoft.com/office/drawing/2014/main" id="{DBC5E5D3-BC8A-4F70-B3B2-BDC11434B342}"/>
              </a:ext>
            </a:extLst>
          </p:cNvPr>
          <p:cNvPicPr>
            <a:picLocks noGrp="1" noChangeAspect="1"/>
          </p:cNvPicPr>
          <p:nvPr>
            <p:ph idx="1"/>
          </p:nvPr>
        </p:nvPicPr>
        <p:blipFill>
          <a:blip r:embed="rId2"/>
          <a:srcRect/>
          <a:stretch/>
        </p:blipFill>
        <p:spPr>
          <a:xfrm>
            <a:off x="2207071" y="1619250"/>
            <a:ext cx="7777858" cy="4716462"/>
          </a:xfrm>
        </p:spPr>
      </p:pic>
    </p:spTree>
    <p:extLst>
      <p:ext uri="{BB962C8B-B14F-4D97-AF65-F5344CB8AC3E}">
        <p14:creationId xmlns:p14="http://schemas.microsoft.com/office/powerpoint/2010/main" val="3827656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p:cNvSpPr>
            <a:spLocks noGrp="1"/>
          </p:cNvSpPr>
          <p:nvPr>
            <p:ph type="title"/>
          </p:nvPr>
        </p:nvSpPr>
        <p:spPr/>
        <p:txBody>
          <a:bodyPr/>
          <a:lstStyle/>
          <a:p>
            <a:r>
              <a:rPr lang="en-US"/>
              <a:t>Dijkstra’s Shortest Path Algorithm</a:t>
            </a:r>
            <a:br>
              <a:rPr lang="en-US"/>
            </a:br>
            <a:r>
              <a:rPr lang="en-US" sz="2000" b="0" err="1">
                <a:solidFill>
                  <a:schemeClr val="accent1"/>
                </a:solidFill>
              </a:rPr>
              <a:t>Algorithmus</a:t>
            </a:r>
            <a:endParaRPr lang="en-US" sz="2000" b="0">
              <a:solidFill>
                <a:schemeClr val="accent1"/>
              </a:solidFill>
            </a:endParaRPr>
          </a:p>
        </p:txBody>
      </p:sp>
      <p:pic>
        <p:nvPicPr>
          <p:cNvPr id="7" name="Content Placeholder 6">
            <a:extLst>
              <a:ext uri="{FF2B5EF4-FFF2-40B4-BE49-F238E27FC236}">
                <a16:creationId xmlns:a16="http://schemas.microsoft.com/office/drawing/2014/main" id="{DBC5E5D3-BC8A-4F70-B3B2-BDC11434B342}"/>
              </a:ext>
            </a:extLst>
          </p:cNvPr>
          <p:cNvPicPr>
            <a:picLocks noGrp="1" noChangeAspect="1"/>
          </p:cNvPicPr>
          <p:nvPr>
            <p:ph idx="1"/>
          </p:nvPr>
        </p:nvPicPr>
        <p:blipFill>
          <a:blip r:embed="rId2"/>
          <a:srcRect/>
          <a:stretch/>
        </p:blipFill>
        <p:spPr>
          <a:xfrm>
            <a:off x="2207071" y="1619250"/>
            <a:ext cx="7777858" cy="4716462"/>
          </a:xfrm>
        </p:spPr>
      </p:pic>
    </p:spTree>
    <p:extLst>
      <p:ext uri="{BB962C8B-B14F-4D97-AF65-F5344CB8AC3E}">
        <p14:creationId xmlns:p14="http://schemas.microsoft.com/office/powerpoint/2010/main" val="33249801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p:cNvSpPr>
            <a:spLocks noGrp="1"/>
          </p:cNvSpPr>
          <p:nvPr>
            <p:ph type="title"/>
          </p:nvPr>
        </p:nvSpPr>
        <p:spPr/>
        <p:txBody>
          <a:bodyPr/>
          <a:lstStyle/>
          <a:p>
            <a:r>
              <a:rPr lang="en-US"/>
              <a:t>Dijkstra’s Shortest Path Algorithm</a:t>
            </a:r>
            <a:br>
              <a:rPr lang="en-US"/>
            </a:br>
            <a:r>
              <a:rPr lang="en-US" sz="2000" b="0" err="1">
                <a:solidFill>
                  <a:schemeClr val="accent1"/>
                </a:solidFill>
              </a:rPr>
              <a:t>Algorithmus</a:t>
            </a:r>
            <a:endParaRPr lang="en-US" sz="2000" b="0">
              <a:solidFill>
                <a:schemeClr val="accent1"/>
              </a:solidFill>
            </a:endParaRPr>
          </a:p>
        </p:txBody>
      </p:sp>
      <p:pic>
        <p:nvPicPr>
          <p:cNvPr id="7" name="Content Placeholder 6">
            <a:extLst>
              <a:ext uri="{FF2B5EF4-FFF2-40B4-BE49-F238E27FC236}">
                <a16:creationId xmlns:a16="http://schemas.microsoft.com/office/drawing/2014/main" id="{DBC5E5D3-BC8A-4F70-B3B2-BDC11434B342}"/>
              </a:ext>
            </a:extLst>
          </p:cNvPr>
          <p:cNvPicPr>
            <a:picLocks noGrp="1" noChangeAspect="1"/>
          </p:cNvPicPr>
          <p:nvPr>
            <p:ph idx="1"/>
          </p:nvPr>
        </p:nvPicPr>
        <p:blipFill>
          <a:blip r:embed="rId2"/>
          <a:srcRect/>
          <a:stretch/>
        </p:blipFill>
        <p:spPr>
          <a:xfrm>
            <a:off x="2207071" y="1619250"/>
            <a:ext cx="7777858" cy="4716462"/>
          </a:xfrm>
        </p:spPr>
      </p:pic>
    </p:spTree>
    <p:extLst>
      <p:ext uri="{BB962C8B-B14F-4D97-AF65-F5344CB8AC3E}">
        <p14:creationId xmlns:p14="http://schemas.microsoft.com/office/powerpoint/2010/main" val="42375716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p:cNvSpPr>
            <a:spLocks noGrp="1"/>
          </p:cNvSpPr>
          <p:nvPr>
            <p:ph type="title"/>
          </p:nvPr>
        </p:nvSpPr>
        <p:spPr/>
        <p:txBody>
          <a:bodyPr/>
          <a:lstStyle/>
          <a:p>
            <a:r>
              <a:rPr lang="en-US"/>
              <a:t>Dijkstra’s Shortest Path Algorithm</a:t>
            </a:r>
            <a:br>
              <a:rPr lang="en-US"/>
            </a:br>
            <a:r>
              <a:rPr lang="en-US" sz="2000" b="0" err="1">
                <a:solidFill>
                  <a:schemeClr val="accent1"/>
                </a:solidFill>
              </a:rPr>
              <a:t>Algorithmus</a:t>
            </a:r>
            <a:endParaRPr lang="en-US" sz="2000" b="0">
              <a:solidFill>
                <a:schemeClr val="accent1"/>
              </a:solidFill>
            </a:endParaRPr>
          </a:p>
        </p:txBody>
      </p:sp>
      <p:pic>
        <p:nvPicPr>
          <p:cNvPr id="7" name="Content Placeholder 6">
            <a:extLst>
              <a:ext uri="{FF2B5EF4-FFF2-40B4-BE49-F238E27FC236}">
                <a16:creationId xmlns:a16="http://schemas.microsoft.com/office/drawing/2014/main" id="{DBC5E5D3-BC8A-4F70-B3B2-BDC11434B342}"/>
              </a:ext>
            </a:extLst>
          </p:cNvPr>
          <p:cNvPicPr>
            <a:picLocks noGrp="1" noChangeAspect="1"/>
          </p:cNvPicPr>
          <p:nvPr>
            <p:ph idx="1"/>
          </p:nvPr>
        </p:nvPicPr>
        <p:blipFill>
          <a:blip r:embed="rId2"/>
          <a:srcRect/>
          <a:stretch/>
        </p:blipFill>
        <p:spPr>
          <a:xfrm>
            <a:off x="2207071" y="1619250"/>
            <a:ext cx="7777858" cy="4716462"/>
          </a:xfrm>
        </p:spPr>
      </p:pic>
    </p:spTree>
    <p:extLst>
      <p:ext uri="{BB962C8B-B14F-4D97-AF65-F5344CB8AC3E}">
        <p14:creationId xmlns:p14="http://schemas.microsoft.com/office/powerpoint/2010/main" val="32461132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p:cNvSpPr>
            <a:spLocks noGrp="1"/>
          </p:cNvSpPr>
          <p:nvPr>
            <p:ph type="title"/>
          </p:nvPr>
        </p:nvSpPr>
        <p:spPr/>
        <p:txBody>
          <a:bodyPr/>
          <a:lstStyle/>
          <a:p>
            <a:r>
              <a:rPr lang="en-US"/>
              <a:t>Dijkstra’s Shortest Path Algorithm</a:t>
            </a:r>
            <a:br>
              <a:rPr lang="en-US"/>
            </a:br>
            <a:r>
              <a:rPr lang="en-US" sz="2000" b="0" err="1">
                <a:solidFill>
                  <a:schemeClr val="accent1"/>
                </a:solidFill>
              </a:rPr>
              <a:t>Algorithmus</a:t>
            </a:r>
            <a:endParaRPr lang="en-US" sz="2000" b="0">
              <a:solidFill>
                <a:schemeClr val="accent1"/>
              </a:solidFill>
            </a:endParaRPr>
          </a:p>
        </p:txBody>
      </p:sp>
      <p:pic>
        <p:nvPicPr>
          <p:cNvPr id="7" name="Content Placeholder 6">
            <a:extLst>
              <a:ext uri="{FF2B5EF4-FFF2-40B4-BE49-F238E27FC236}">
                <a16:creationId xmlns:a16="http://schemas.microsoft.com/office/drawing/2014/main" id="{DBC5E5D3-BC8A-4F70-B3B2-BDC11434B342}"/>
              </a:ext>
            </a:extLst>
          </p:cNvPr>
          <p:cNvPicPr>
            <a:picLocks noGrp="1" noChangeAspect="1"/>
          </p:cNvPicPr>
          <p:nvPr>
            <p:ph idx="1"/>
          </p:nvPr>
        </p:nvPicPr>
        <p:blipFill>
          <a:blip r:embed="rId2"/>
          <a:srcRect/>
          <a:stretch/>
        </p:blipFill>
        <p:spPr>
          <a:xfrm>
            <a:off x="2207071" y="1619250"/>
            <a:ext cx="7777858" cy="4716462"/>
          </a:xfrm>
        </p:spPr>
      </p:pic>
    </p:spTree>
    <p:extLst>
      <p:ext uri="{BB962C8B-B14F-4D97-AF65-F5344CB8AC3E}">
        <p14:creationId xmlns:p14="http://schemas.microsoft.com/office/powerpoint/2010/main" val="14409839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p:cNvSpPr>
            <a:spLocks noGrp="1"/>
          </p:cNvSpPr>
          <p:nvPr>
            <p:ph type="title"/>
          </p:nvPr>
        </p:nvSpPr>
        <p:spPr/>
        <p:txBody>
          <a:bodyPr/>
          <a:lstStyle/>
          <a:p>
            <a:r>
              <a:rPr lang="en-US"/>
              <a:t>Dijkstra’s Shortest Path Algorithm</a:t>
            </a:r>
            <a:br>
              <a:rPr lang="en-US"/>
            </a:br>
            <a:r>
              <a:rPr lang="en-US" sz="2000" b="0" err="1">
                <a:solidFill>
                  <a:schemeClr val="accent1"/>
                </a:solidFill>
              </a:rPr>
              <a:t>Algorithmus</a:t>
            </a:r>
            <a:endParaRPr lang="en-US" sz="2000" b="0">
              <a:solidFill>
                <a:schemeClr val="accent1"/>
              </a:solidFill>
            </a:endParaRPr>
          </a:p>
        </p:txBody>
      </p:sp>
      <p:pic>
        <p:nvPicPr>
          <p:cNvPr id="7" name="Content Placeholder 6">
            <a:extLst>
              <a:ext uri="{FF2B5EF4-FFF2-40B4-BE49-F238E27FC236}">
                <a16:creationId xmlns:a16="http://schemas.microsoft.com/office/drawing/2014/main" id="{DBC5E5D3-BC8A-4F70-B3B2-BDC11434B342}"/>
              </a:ext>
            </a:extLst>
          </p:cNvPr>
          <p:cNvPicPr>
            <a:picLocks noGrp="1" noChangeAspect="1"/>
          </p:cNvPicPr>
          <p:nvPr>
            <p:ph idx="1"/>
          </p:nvPr>
        </p:nvPicPr>
        <p:blipFill>
          <a:blip r:embed="rId2"/>
          <a:srcRect/>
          <a:stretch/>
        </p:blipFill>
        <p:spPr>
          <a:xfrm>
            <a:off x="2207071" y="1619250"/>
            <a:ext cx="7777858" cy="4716462"/>
          </a:xfrm>
        </p:spPr>
      </p:pic>
    </p:spTree>
    <p:extLst>
      <p:ext uri="{BB962C8B-B14F-4D97-AF65-F5344CB8AC3E}">
        <p14:creationId xmlns:p14="http://schemas.microsoft.com/office/powerpoint/2010/main" val="25637744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p:cNvSpPr>
            <a:spLocks noGrp="1"/>
          </p:cNvSpPr>
          <p:nvPr>
            <p:ph type="title"/>
          </p:nvPr>
        </p:nvSpPr>
        <p:spPr/>
        <p:txBody>
          <a:bodyPr/>
          <a:lstStyle/>
          <a:p>
            <a:r>
              <a:rPr lang="en-US"/>
              <a:t>Dijkstra’s Shortest Path Algorithm</a:t>
            </a:r>
            <a:br>
              <a:rPr lang="en-US"/>
            </a:br>
            <a:r>
              <a:rPr lang="en-US" sz="2000" b="0" err="1">
                <a:solidFill>
                  <a:schemeClr val="accent1"/>
                </a:solidFill>
              </a:rPr>
              <a:t>Algorithmus</a:t>
            </a:r>
            <a:endParaRPr lang="en-US" sz="2000" b="0">
              <a:solidFill>
                <a:schemeClr val="accent1"/>
              </a:solidFill>
            </a:endParaRPr>
          </a:p>
        </p:txBody>
      </p:sp>
      <p:pic>
        <p:nvPicPr>
          <p:cNvPr id="7" name="Content Placeholder 6">
            <a:extLst>
              <a:ext uri="{FF2B5EF4-FFF2-40B4-BE49-F238E27FC236}">
                <a16:creationId xmlns:a16="http://schemas.microsoft.com/office/drawing/2014/main" id="{DBC5E5D3-BC8A-4F70-B3B2-BDC11434B342}"/>
              </a:ext>
            </a:extLst>
          </p:cNvPr>
          <p:cNvPicPr>
            <a:picLocks noGrp="1" noChangeAspect="1"/>
          </p:cNvPicPr>
          <p:nvPr>
            <p:ph idx="1"/>
          </p:nvPr>
        </p:nvPicPr>
        <p:blipFill>
          <a:blip r:embed="rId2"/>
          <a:srcRect/>
          <a:stretch/>
        </p:blipFill>
        <p:spPr>
          <a:xfrm>
            <a:off x="2208310" y="1620000"/>
            <a:ext cx="7777858" cy="4716462"/>
          </a:xfrm>
        </p:spPr>
      </p:pic>
    </p:spTree>
    <p:extLst>
      <p:ext uri="{BB962C8B-B14F-4D97-AF65-F5344CB8AC3E}">
        <p14:creationId xmlns:p14="http://schemas.microsoft.com/office/powerpoint/2010/main" val="7555807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p:cNvSpPr>
            <a:spLocks noGrp="1"/>
          </p:cNvSpPr>
          <p:nvPr>
            <p:ph type="title"/>
          </p:nvPr>
        </p:nvSpPr>
        <p:spPr/>
        <p:txBody>
          <a:bodyPr/>
          <a:lstStyle/>
          <a:p>
            <a:r>
              <a:rPr lang="en-US"/>
              <a:t>Dijkstra’s Shortest Path Algorithm</a:t>
            </a:r>
            <a:br>
              <a:rPr lang="en-US"/>
            </a:br>
            <a:r>
              <a:rPr lang="en-US" sz="2000" b="0" err="1">
                <a:solidFill>
                  <a:schemeClr val="accent1"/>
                </a:solidFill>
              </a:rPr>
              <a:t>Algorithmus</a:t>
            </a:r>
            <a:endParaRPr lang="en-US" sz="2000" b="0">
              <a:solidFill>
                <a:schemeClr val="accent1"/>
              </a:solidFill>
            </a:endParaRPr>
          </a:p>
        </p:txBody>
      </p:sp>
      <p:pic>
        <p:nvPicPr>
          <p:cNvPr id="7" name="Content Placeholder 6">
            <a:extLst>
              <a:ext uri="{FF2B5EF4-FFF2-40B4-BE49-F238E27FC236}">
                <a16:creationId xmlns:a16="http://schemas.microsoft.com/office/drawing/2014/main" id="{DBC5E5D3-BC8A-4F70-B3B2-BDC11434B342}"/>
              </a:ext>
            </a:extLst>
          </p:cNvPr>
          <p:cNvPicPr>
            <a:picLocks noGrp="1" noChangeAspect="1"/>
          </p:cNvPicPr>
          <p:nvPr>
            <p:ph idx="1"/>
          </p:nvPr>
        </p:nvPicPr>
        <p:blipFill>
          <a:blip r:embed="rId2"/>
          <a:srcRect/>
          <a:stretch/>
        </p:blipFill>
        <p:spPr>
          <a:xfrm>
            <a:off x="2207071" y="1619250"/>
            <a:ext cx="7777858" cy="4716462"/>
          </a:xfrm>
        </p:spPr>
      </p:pic>
    </p:spTree>
    <p:extLst>
      <p:ext uri="{BB962C8B-B14F-4D97-AF65-F5344CB8AC3E}">
        <p14:creationId xmlns:p14="http://schemas.microsoft.com/office/powerpoint/2010/main" val="307928475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p:cNvSpPr>
            <a:spLocks noGrp="1"/>
          </p:cNvSpPr>
          <p:nvPr>
            <p:ph type="title"/>
          </p:nvPr>
        </p:nvSpPr>
        <p:spPr/>
        <p:txBody>
          <a:bodyPr/>
          <a:lstStyle/>
          <a:p>
            <a:r>
              <a:rPr lang="en-US"/>
              <a:t>Dijkstra’s Shortest Path Algorithm</a:t>
            </a:r>
            <a:br>
              <a:rPr lang="en-US"/>
            </a:br>
            <a:r>
              <a:rPr lang="en-US" sz="2000" b="0" err="1">
                <a:solidFill>
                  <a:schemeClr val="accent1"/>
                </a:solidFill>
              </a:rPr>
              <a:t>Algorithmus</a:t>
            </a:r>
            <a:endParaRPr lang="en-US" sz="2000" b="0">
              <a:solidFill>
                <a:schemeClr val="accent1"/>
              </a:solidFill>
            </a:endParaRPr>
          </a:p>
        </p:txBody>
      </p:sp>
      <p:pic>
        <p:nvPicPr>
          <p:cNvPr id="7" name="Content Placeholder 6">
            <a:extLst>
              <a:ext uri="{FF2B5EF4-FFF2-40B4-BE49-F238E27FC236}">
                <a16:creationId xmlns:a16="http://schemas.microsoft.com/office/drawing/2014/main" id="{DBC5E5D3-BC8A-4F70-B3B2-BDC11434B342}"/>
              </a:ext>
            </a:extLst>
          </p:cNvPr>
          <p:cNvPicPr>
            <a:picLocks noGrp="1" noChangeAspect="1"/>
          </p:cNvPicPr>
          <p:nvPr>
            <p:ph idx="1"/>
          </p:nvPr>
        </p:nvPicPr>
        <p:blipFill>
          <a:blip r:embed="rId2"/>
          <a:srcRect/>
          <a:stretch/>
        </p:blipFill>
        <p:spPr>
          <a:xfrm>
            <a:off x="2207071" y="1619250"/>
            <a:ext cx="7777858" cy="4716462"/>
          </a:xfrm>
        </p:spPr>
      </p:pic>
    </p:spTree>
    <p:extLst>
      <p:ext uri="{BB962C8B-B14F-4D97-AF65-F5344CB8AC3E}">
        <p14:creationId xmlns:p14="http://schemas.microsoft.com/office/powerpoint/2010/main" val="12414294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p:cNvSpPr>
            <a:spLocks noGrp="1"/>
          </p:cNvSpPr>
          <p:nvPr>
            <p:ph type="title"/>
          </p:nvPr>
        </p:nvSpPr>
        <p:spPr/>
        <p:txBody>
          <a:bodyPr/>
          <a:lstStyle/>
          <a:p>
            <a:r>
              <a:rPr lang="en-US"/>
              <a:t>Dijkstra’s Shortest Path Algorithm</a:t>
            </a:r>
            <a:br>
              <a:rPr lang="en-US"/>
            </a:br>
            <a:r>
              <a:rPr lang="en-US" sz="2000" b="0" err="1">
                <a:solidFill>
                  <a:schemeClr val="accent1"/>
                </a:solidFill>
              </a:rPr>
              <a:t>Algorithmus</a:t>
            </a:r>
            <a:endParaRPr lang="en-US" sz="2000" b="0">
              <a:solidFill>
                <a:schemeClr val="accent1"/>
              </a:solidFill>
            </a:endParaRPr>
          </a:p>
        </p:txBody>
      </p:sp>
      <p:pic>
        <p:nvPicPr>
          <p:cNvPr id="7" name="Content Placeholder 6">
            <a:extLst>
              <a:ext uri="{FF2B5EF4-FFF2-40B4-BE49-F238E27FC236}">
                <a16:creationId xmlns:a16="http://schemas.microsoft.com/office/drawing/2014/main" id="{DBC5E5D3-BC8A-4F70-B3B2-BDC11434B342}"/>
              </a:ext>
            </a:extLst>
          </p:cNvPr>
          <p:cNvPicPr>
            <a:picLocks noGrp="1" noChangeAspect="1"/>
          </p:cNvPicPr>
          <p:nvPr>
            <p:ph idx="1"/>
          </p:nvPr>
        </p:nvPicPr>
        <p:blipFill>
          <a:blip r:embed="rId2"/>
          <a:srcRect/>
          <a:stretch/>
        </p:blipFill>
        <p:spPr>
          <a:xfrm>
            <a:off x="2207071" y="1619250"/>
            <a:ext cx="7777858" cy="4716462"/>
          </a:xfrm>
        </p:spPr>
      </p:pic>
    </p:spTree>
    <p:extLst>
      <p:ext uri="{BB962C8B-B14F-4D97-AF65-F5344CB8AC3E}">
        <p14:creationId xmlns:p14="http://schemas.microsoft.com/office/powerpoint/2010/main" val="694554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vider"/>
          <p:cNvSpPr>
            <a:spLocks noGrp="1"/>
          </p:cNvSpPr>
          <p:nvPr>
            <p:ph type="ctrTitle"/>
          </p:nvPr>
        </p:nvSpPr>
        <p:spPr/>
        <p:txBody>
          <a:bodyPr/>
          <a:lstStyle/>
          <a:p>
            <a:r>
              <a:rPr lang="en-US" err="1"/>
              <a:t>Anwendungs</a:t>
            </a:r>
            <a:r>
              <a:rPr lang="en-US" err="1">
                <a:solidFill>
                  <a:schemeClr val="accent1"/>
                </a:solidFill>
              </a:rPr>
              <a:t>möglichkeiten</a:t>
            </a:r>
            <a:endParaRPr lang="en-US">
              <a:solidFill>
                <a:schemeClr val="accent1"/>
              </a:solidFill>
            </a:endParaRPr>
          </a:p>
        </p:txBody>
      </p:sp>
    </p:spTree>
    <p:extLst>
      <p:ext uri="{BB962C8B-B14F-4D97-AF65-F5344CB8AC3E}">
        <p14:creationId xmlns:p14="http://schemas.microsoft.com/office/powerpoint/2010/main" val="7992050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p:cNvSpPr>
            <a:spLocks noGrp="1"/>
          </p:cNvSpPr>
          <p:nvPr>
            <p:ph type="title"/>
          </p:nvPr>
        </p:nvSpPr>
        <p:spPr/>
        <p:txBody>
          <a:bodyPr/>
          <a:lstStyle/>
          <a:p>
            <a:r>
              <a:rPr lang="en-US"/>
              <a:t>Dijkstra’s Shortest Path Algorithm</a:t>
            </a:r>
            <a:br>
              <a:rPr lang="en-US"/>
            </a:br>
            <a:r>
              <a:rPr lang="en-US" sz="2000" b="0" err="1">
                <a:solidFill>
                  <a:schemeClr val="accent1"/>
                </a:solidFill>
              </a:rPr>
              <a:t>Algorithmus</a:t>
            </a:r>
            <a:endParaRPr lang="en-US" sz="2000" b="0">
              <a:solidFill>
                <a:schemeClr val="accent1"/>
              </a:solidFill>
            </a:endParaRPr>
          </a:p>
        </p:txBody>
      </p:sp>
      <p:pic>
        <p:nvPicPr>
          <p:cNvPr id="7" name="Content Placeholder 6">
            <a:extLst>
              <a:ext uri="{FF2B5EF4-FFF2-40B4-BE49-F238E27FC236}">
                <a16:creationId xmlns:a16="http://schemas.microsoft.com/office/drawing/2014/main" id="{DBC5E5D3-BC8A-4F70-B3B2-BDC11434B342}"/>
              </a:ext>
            </a:extLst>
          </p:cNvPr>
          <p:cNvPicPr>
            <a:picLocks noGrp="1" noChangeAspect="1"/>
          </p:cNvPicPr>
          <p:nvPr>
            <p:ph idx="1"/>
          </p:nvPr>
        </p:nvPicPr>
        <p:blipFill>
          <a:blip r:embed="rId2"/>
          <a:srcRect/>
          <a:stretch/>
        </p:blipFill>
        <p:spPr>
          <a:xfrm>
            <a:off x="2207071" y="1619250"/>
            <a:ext cx="7777858" cy="4716462"/>
          </a:xfrm>
        </p:spPr>
      </p:pic>
    </p:spTree>
    <p:extLst>
      <p:ext uri="{BB962C8B-B14F-4D97-AF65-F5344CB8AC3E}">
        <p14:creationId xmlns:p14="http://schemas.microsoft.com/office/powerpoint/2010/main" val="19318721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p:cNvSpPr>
            <a:spLocks noGrp="1"/>
          </p:cNvSpPr>
          <p:nvPr>
            <p:ph type="title"/>
          </p:nvPr>
        </p:nvSpPr>
        <p:spPr/>
        <p:txBody>
          <a:bodyPr/>
          <a:lstStyle/>
          <a:p>
            <a:r>
              <a:rPr lang="en-US"/>
              <a:t>Dijkstra’s Shortest Path Algorithm</a:t>
            </a:r>
            <a:br>
              <a:rPr lang="en-US"/>
            </a:br>
            <a:r>
              <a:rPr lang="en-US" sz="2000" b="0" err="1">
                <a:solidFill>
                  <a:schemeClr val="accent1"/>
                </a:solidFill>
              </a:rPr>
              <a:t>Algorithmus</a:t>
            </a:r>
            <a:endParaRPr lang="en-US" sz="2000" b="0">
              <a:solidFill>
                <a:schemeClr val="accent1"/>
              </a:solidFill>
            </a:endParaRPr>
          </a:p>
        </p:txBody>
      </p:sp>
      <p:pic>
        <p:nvPicPr>
          <p:cNvPr id="7" name="Content Placeholder 6">
            <a:extLst>
              <a:ext uri="{FF2B5EF4-FFF2-40B4-BE49-F238E27FC236}">
                <a16:creationId xmlns:a16="http://schemas.microsoft.com/office/drawing/2014/main" id="{DBC5E5D3-BC8A-4F70-B3B2-BDC11434B342}"/>
              </a:ext>
            </a:extLst>
          </p:cNvPr>
          <p:cNvPicPr>
            <a:picLocks noGrp="1" noChangeAspect="1"/>
          </p:cNvPicPr>
          <p:nvPr>
            <p:ph idx="1"/>
          </p:nvPr>
        </p:nvPicPr>
        <p:blipFill>
          <a:blip r:embed="rId2"/>
          <a:srcRect/>
          <a:stretch/>
        </p:blipFill>
        <p:spPr>
          <a:xfrm>
            <a:off x="2207071" y="1619250"/>
            <a:ext cx="7777858" cy="4716462"/>
          </a:xfrm>
        </p:spPr>
      </p:pic>
    </p:spTree>
    <p:extLst>
      <p:ext uri="{BB962C8B-B14F-4D97-AF65-F5344CB8AC3E}">
        <p14:creationId xmlns:p14="http://schemas.microsoft.com/office/powerpoint/2010/main" val="16098520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p:cNvSpPr>
            <a:spLocks noGrp="1"/>
          </p:cNvSpPr>
          <p:nvPr>
            <p:ph type="title"/>
          </p:nvPr>
        </p:nvSpPr>
        <p:spPr/>
        <p:txBody>
          <a:bodyPr/>
          <a:lstStyle/>
          <a:p>
            <a:r>
              <a:rPr lang="en-US"/>
              <a:t>Dijkstra’s Shortest Path Algorithm</a:t>
            </a:r>
            <a:br>
              <a:rPr lang="en-US"/>
            </a:br>
            <a:r>
              <a:rPr lang="en-US" sz="2000" b="0" err="1">
                <a:solidFill>
                  <a:schemeClr val="accent1"/>
                </a:solidFill>
              </a:rPr>
              <a:t>Algorithmus</a:t>
            </a:r>
            <a:endParaRPr lang="en-US" sz="2000" b="0">
              <a:solidFill>
                <a:schemeClr val="accent1"/>
              </a:solidFill>
            </a:endParaRPr>
          </a:p>
        </p:txBody>
      </p:sp>
      <p:pic>
        <p:nvPicPr>
          <p:cNvPr id="7" name="Content Placeholder 6">
            <a:extLst>
              <a:ext uri="{FF2B5EF4-FFF2-40B4-BE49-F238E27FC236}">
                <a16:creationId xmlns:a16="http://schemas.microsoft.com/office/drawing/2014/main" id="{DBC5E5D3-BC8A-4F70-B3B2-BDC11434B342}"/>
              </a:ext>
            </a:extLst>
          </p:cNvPr>
          <p:cNvPicPr>
            <a:picLocks noGrp="1" noChangeAspect="1"/>
          </p:cNvPicPr>
          <p:nvPr>
            <p:ph idx="1"/>
          </p:nvPr>
        </p:nvPicPr>
        <p:blipFill>
          <a:blip r:embed="rId2"/>
          <a:srcRect/>
          <a:stretch/>
        </p:blipFill>
        <p:spPr>
          <a:xfrm>
            <a:off x="2207071" y="1619250"/>
            <a:ext cx="7777858" cy="4716462"/>
          </a:xfrm>
        </p:spPr>
      </p:pic>
    </p:spTree>
    <p:extLst>
      <p:ext uri="{BB962C8B-B14F-4D97-AF65-F5344CB8AC3E}">
        <p14:creationId xmlns:p14="http://schemas.microsoft.com/office/powerpoint/2010/main" val="316571059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p:cNvSpPr>
            <a:spLocks noGrp="1"/>
          </p:cNvSpPr>
          <p:nvPr>
            <p:ph type="title"/>
          </p:nvPr>
        </p:nvSpPr>
        <p:spPr/>
        <p:txBody>
          <a:bodyPr/>
          <a:lstStyle/>
          <a:p>
            <a:r>
              <a:rPr lang="en-US"/>
              <a:t>Dijkstra’s Shortest Path Algorithm</a:t>
            </a:r>
            <a:br>
              <a:rPr lang="en-US"/>
            </a:br>
            <a:r>
              <a:rPr lang="en-US" sz="2000" b="0" err="1">
                <a:solidFill>
                  <a:schemeClr val="accent1"/>
                </a:solidFill>
              </a:rPr>
              <a:t>Algorithmus</a:t>
            </a:r>
            <a:endParaRPr lang="en-US" sz="2000" b="0">
              <a:solidFill>
                <a:schemeClr val="accent1"/>
              </a:solidFill>
            </a:endParaRPr>
          </a:p>
        </p:txBody>
      </p:sp>
      <p:pic>
        <p:nvPicPr>
          <p:cNvPr id="7" name="Content Placeholder 6">
            <a:extLst>
              <a:ext uri="{FF2B5EF4-FFF2-40B4-BE49-F238E27FC236}">
                <a16:creationId xmlns:a16="http://schemas.microsoft.com/office/drawing/2014/main" id="{DBC5E5D3-BC8A-4F70-B3B2-BDC11434B342}"/>
              </a:ext>
            </a:extLst>
          </p:cNvPr>
          <p:cNvPicPr>
            <a:picLocks noGrp="1" noChangeAspect="1"/>
          </p:cNvPicPr>
          <p:nvPr>
            <p:ph idx="1"/>
          </p:nvPr>
        </p:nvPicPr>
        <p:blipFill>
          <a:blip r:embed="rId2"/>
          <a:srcRect/>
          <a:stretch/>
        </p:blipFill>
        <p:spPr>
          <a:xfrm>
            <a:off x="2207071" y="1619250"/>
            <a:ext cx="7777858" cy="4716462"/>
          </a:xfrm>
        </p:spPr>
      </p:pic>
    </p:spTree>
    <p:extLst>
      <p:ext uri="{BB962C8B-B14F-4D97-AF65-F5344CB8AC3E}">
        <p14:creationId xmlns:p14="http://schemas.microsoft.com/office/powerpoint/2010/main" val="214994432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p:cNvSpPr>
            <a:spLocks noGrp="1"/>
          </p:cNvSpPr>
          <p:nvPr>
            <p:ph type="title"/>
          </p:nvPr>
        </p:nvSpPr>
        <p:spPr/>
        <p:txBody>
          <a:bodyPr/>
          <a:lstStyle/>
          <a:p>
            <a:r>
              <a:rPr lang="en-US"/>
              <a:t>Dijkstra’s Shortest Path Algorithm</a:t>
            </a:r>
            <a:br>
              <a:rPr lang="en-US"/>
            </a:br>
            <a:r>
              <a:rPr lang="en-US" sz="2000" b="0" err="1">
                <a:solidFill>
                  <a:schemeClr val="accent1"/>
                </a:solidFill>
              </a:rPr>
              <a:t>Algorithmus</a:t>
            </a:r>
            <a:endParaRPr lang="en-US" sz="2000" b="0">
              <a:solidFill>
                <a:schemeClr val="accent1"/>
              </a:solidFill>
            </a:endParaRPr>
          </a:p>
        </p:txBody>
      </p:sp>
      <p:pic>
        <p:nvPicPr>
          <p:cNvPr id="7" name="Content Placeholder 6">
            <a:extLst>
              <a:ext uri="{FF2B5EF4-FFF2-40B4-BE49-F238E27FC236}">
                <a16:creationId xmlns:a16="http://schemas.microsoft.com/office/drawing/2014/main" id="{DBC5E5D3-BC8A-4F70-B3B2-BDC11434B342}"/>
              </a:ext>
            </a:extLst>
          </p:cNvPr>
          <p:cNvPicPr>
            <a:picLocks noGrp="1" noChangeAspect="1"/>
          </p:cNvPicPr>
          <p:nvPr>
            <p:ph idx="1"/>
          </p:nvPr>
        </p:nvPicPr>
        <p:blipFill>
          <a:blip r:embed="rId2"/>
          <a:srcRect/>
          <a:stretch/>
        </p:blipFill>
        <p:spPr>
          <a:xfrm>
            <a:off x="2207071" y="1619250"/>
            <a:ext cx="7777858" cy="4716462"/>
          </a:xfrm>
        </p:spPr>
      </p:pic>
    </p:spTree>
    <p:extLst>
      <p:ext uri="{BB962C8B-B14F-4D97-AF65-F5344CB8AC3E}">
        <p14:creationId xmlns:p14="http://schemas.microsoft.com/office/powerpoint/2010/main" val="403824903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p:cNvSpPr>
            <a:spLocks noGrp="1"/>
          </p:cNvSpPr>
          <p:nvPr>
            <p:ph type="body" sz="quarter" idx="10"/>
          </p:nvPr>
        </p:nvSpPr>
        <p:spPr>
          <a:xfrm>
            <a:off x="503999" y="1638000"/>
            <a:ext cx="11186477" cy="4716000"/>
          </a:xfrm>
        </p:spPr>
        <p:txBody>
          <a:bodyPr/>
          <a:lstStyle/>
          <a:p>
            <a:pPr lvl="0"/>
            <a:r>
              <a:rPr lang="en-US" dirty="0"/>
              <a:t>Early Stopping</a:t>
            </a:r>
          </a:p>
          <a:p>
            <a:pPr lvl="1"/>
            <a:r>
              <a:rPr lang="de-DE" dirty="0" err="1"/>
              <a:t>Dijkstra‘s</a:t>
            </a:r>
            <a:r>
              <a:rPr lang="de-DE" dirty="0"/>
              <a:t> </a:t>
            </a:r>
            <a:r>
              <a:rPr lang="de-DE" dirty="0" err="1"/>
              <a:t>Algorithm</a:t>
            </a:r>
            <a:r>
              <a:rPr lang="de-DE" dirty="0"/>
              <a:t> kann bereits beendet werden, sobald </a:t>
            </a:r>
          </a:p>
          <a:p>
            <a:pPr marL="0" lvl="1" indent="0">
              <a:buNone/>
            </a:pPr>
            <a:r>
              <a:rPr lang="de-DE" dirty="0"/>
              <a:t>   die Destination der aktive Vertex ist</a:t>
            </a:r>
          </a:p>
          <a:p>
            <a:pPr lvl="1"/>
            <a:r>
              <a:rPr lang="de-DE" dirty="0"/>
              <a:t>Dijkstra verarbeitet die vielversprechendsten </a:t>
            </a:r>
            <a:r>
              <a:rPr lang="de-DE" dirty="0" err="1"/>
              <a:t>Edges</a:t>
            </a:r>
            <a:r>
              <a:rPr lang="de-DE" dirty="0"/>
              <a:t> </a:t>
            </a:r>
          </a:p>
          <a:p>
            <a:pPr marL="0" lvl="1" indent="0">
              <a:buNone/>
            </a:pPr>
            <a:r>
              <a:rPr lang="de-DE" dirty="0"/>
              <a:t>   der Reihe nach und garantiert somit den kürzesten Pfad</a:t>
            </a:r>
          </a:p>
          <a:p>
            <a:pPr marL="0" lvl="1" indent="0">
              <a:buNone/>
            </a:pPr>
            <a:r>
              <a:rPr lang="de-DE" dirty="0"/>
              <a:t>  </a:t>
            </a:r>
          </a:p>
          <a:p>
            <a:pPr marL="0" lvl="1" indent="0">
              <a:buNone/>
            </a:pPr>
            <a:endParaRPr lang="de-DE" dirty="0"/>
          </a:p>
          <a:p>
            <a:pPr marL="0" lvl="1" indent="0">
              <a:buNone/>
            </a:pPr>
            <a:endParaRPr lang="de-DE" dirty="0"/>
          </a:p>
          <a:p>
            <a:pPr marL="0" lvl="1" indent="0">
              <a:buNone/>
            </a:pPr>
            <a:endParaRPr lang="de-DE" dirty="0"/>
          </a:p>
          <a:p>
            <a:pPr marL="0" lvl="1" indent="0">
              <a:buNone/>
            </a:pPr>
            <a:endParaRPr lang="en-US" dirty="0"/>
          </a:p>
        </p:txBody>
      </p:sp>
      <p:sp>
        <p:nvSpPr>
          <p:cNvPr id="4" name="Title"/>
          <p:cNvSpPr>
            <a:spLocks noGrp="1"/>
          </p:cNvSpPr>
          <p:nvPr>
            <p:ph type="title"/>
          </p:nvPr>
        </p:nvSpPr>
        <p:spPr>
          <a:xfrm>
            <a:off x="504001" y="504000"/>
            <a:ext cx="11186476" cy="677108"/>
          </a:xfrm>
        </p:spPr>
        <p:txBody>
          <a:bodyPr/>
          <a:lstStyle/>
          <a:p>
            <a:r>
              <a:rPr lang="en-US" dirty="0"/>
              <a:t>Dijkstra’s Shortest Path Algorithm</a:t>
            </a:r>
            <a:br>
              <a:rPr lang="en-US" dirty="0"/>
            </a:br>
            <a:r>
              <a:rPr lang="en-US" sz="2000" b="0" dirty="0" err="1">
                <a:solidFill>
                  <a:schemeClr val="accent1"/>
                </a:solidFill>
              </a:rPr>
              <a:t>Algorithmus</a:t>
            </a:r>
            <a:endParaRPr lang="en-US" sz="2000" b="0" dirty="0">
              <a:solidFill>
                <a:schemeClr val="accent1"/>
              </a:solidFill>
            </a:endParaRPr>
          </a:p>
        </p:txBody>
      </p:sp>
      <p:pic>
        <p:nvPicPr>
          <p:cNvPr id="6" name="Content Placeholder 6">
            <a:extLst>
              <a:ext uri="{FF2B5EF4-FFF2-40B4-BE49-F238E27FC236}">
                <a16:creationId xmlns:a16="http://schemas.microsoft.com/office/drawing/2014/main" id="{83FFD96B-B3CB-449C-85A2-B1DD002899ED}"/>
              </a:ext>
            </a:extLst>
          </p:cNvPr>
          <p:cNvPicPr>
            <a:picLocks noChangeAspect="1"/>
          </p:cNvPicPr>
          <p:nvPr/>
        </p:nvPicPr>
        <p:blipFill>
          <a:blip r:embed="rId2"/>
          <a:srcRect/>
          <a:stretch/>
        </p:blipFill>
        <p:spPr>
          <a:xfrm>
            <a:off x="6881737" y="1971000"/>
            <a:ext cx="4808739" cy="2916000"/>
          </a:xfrm>
          <a:prstGeom prst="rect">
            <a:avLst/>
          </a:prstGeom>
        </p:spPr>
      </p:pic>
    </p:spTree>
    <p:extLst>
      <p:ext uri="{BB962C8B-B14F-4D97-AF65-F5344CB8AC3E}">
        <p14:creationId xmlns:p14="http://schemas.microsoft.com/office/powerpoint/2010/main" val="341848906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p:cNvSpPr>
            <a:spLocks noGrp="1"/>
          </p:cNvSpPr>
          <p:nvPr>
            <p:ph type="title"/>
          </p:nvPr>
        </p:nvSpPr>
        <p:spPr>
          <a:xfrm>
            <a:off x="504001" y="504000"/>
            <a:ext cx="11186476" cy="677108"/>
          </a:xfrm>
        </p:spPr>
        <p:txBody>
          <a:bodyPr/>
          <a:lstStyle/>
          <a:p>
            <a:r>
              <a:rPr lang="en-US" dirty="0"/>
              <a:t>Dijkstra’s Shortest Path Algorithm</a:t>
            </a:r>
            <a:br>
              <a:rPr lang="en-US" dirty="0"/>
            </a:br>
            <a:r>
              <a:rPr lang="en-US" sz="2000" b="0" dirty="0" err="1">
                <a:solidFill>
                  <a:schemeClr val="accent1"/>
                </a:solidFill>
              </a:rPr>
              <a:t>Komplexität</a:t>
            </a:r>
            <a:endParaRPr lang="en-US" sz="2000" b="0" dirty="0"/>
          </a:p>
        </p:txBody>
      </p:sp>
      <mc:AlternateContent xmlns:mc="http://schemas.openxmlformats.org/markup-compatibility/2006" xmlns:a14="http://schemas.microsoft.com/office/drawing/2010/main">
        <mc:Choice Requires="a14">
          <p:graphicFrame>
            <p:nvGraphicFramePr>
              <p:cNvPr id="2" name="Table 2">
                <a:extLst>
                  <a:ext uri="{FF2B5EF4-FFF2-40B4-BE49-F238E27FC236}">
                    <a16:creationId xmlns:a16="http://schemas.microsoft.com/office/drawing/2014/main" id="{98F3DD47-5E94-4B03-BB0E-CBD9727C4FBE}"/>
                  </a:ext>
                </a:extLst>
              </p:cNvPr>
              <p:cNvGraphicFramePr>
                <a:graphicFrameLocks noGrp="1"/>
              </p:cNvGraphicFramePr>
              <p:nvPr>
                <p:extLst>
                  <p:ext uri="{D42A27DB-BD31-4B8C-83A1-F6EECF244321}">
                    <p14:modId xmlns:p14="http://schemas.microsoft.com/office/powerpoint/2010/main" val="1719714358"/>
                  </p:ext>
                </p:extLst>
              </p:nvPr>
            </p:nvGraphicFramePr>
            <p:xfrm>
              <a:off x="1383544" y="1899245"/>
              <a:ext cx="9427389" cy="4000032"/>
            </p:xfrm>
            <a:graphic>
              <a:graphicData uri="http://schemas.openxmlformats.org/drawingml/2006/table">
                <a:tbl>
                  <a:tblPr firstRow="1" bandRow="1">
                    <a:tableStyleId>{2D5ABB26-0587-4C30-8999-92F81FD0307C}</a:tableStyleId>
                  </a:tblPr>
                  <a:tblGrid>
                    <a:gridCol w="3142463">
                      <a:extLst>
                        <a:ext uri="{9D8B030D-6E8A-4147-A177-3AD203B41FA5}">
                          <a16:colId xmlns:a16="http://schemas.microsoft.com/office/drawing/2014/main" val="2787360190"/>
                        </a:ext>
                      </a:extLst>
                    </a:gridCol>
                    <a:gridCol w="3142463">
                      <a:extLst>
                        <a:ext uri="{9D8B030D-6E8A-4147-A177-3AD203B41FA5}">
                          <a16:colId xmlns:a16="http://schemas.microsoft.com/office/drawing/2014/main" val="3929275471"/>
                        </a:ext>
                      </a:extLst>
                    </a:gridCol>
                    <a:gridCol w="3142463">
                      <a:extLst>
                        <a:ext uri="{9D8B030D-6E8A-4147-A177-3AD203B41FA5}">
                          <a16:colId xmlns:a16="http://schemas.microsoft.com/office/drawing/2014/main" val="2715026547"/>
                        </a:ext>
                      </a:extLst>
                    </a:gridCol>
                  </a:tblGrid>
                  <a:tr h="565795">
                    <a:tc>
                      <a:txBody>
                        <a:bodyPr/>
                        <a:lstStyle/>
                        <a:p>
                          <a:r>
                            <a:rPr lang="en-US" dirty="0">
                              <a:solidFill>
                                <a:schemeClr val="accent1"/>
                              </a:solidFill>
                            </a:rPr>
                            <a:t>Implementation</a:t>
                          </a:r>
                          <a:endParaRPr lang="en-DE" dirty="0">
                            <a:solidFill>
                              <a:schemeClr val="accent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solidFill>
                                <a:schemeClr val="accent1"/>
                              </a:solidFill>
                            </a:rPr>
                            <a:t>Time Complexity</a:t>
                          </a:r>
                          <a:endParaRPr lang="en-DE">
                            <a:solidFill>
                              <a:schemeClr val="accent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solidFill>
                                <a:schemeClr val="accent1"/>
                              </a:solidFill>
                            </a:rPr>
                            <a:t>Space Complexity</a:t>
                          </a:r>
                          <a:endParaRPr lang="en-DE">
                            <a:solidFill>
                              <a:schemeClr val="accent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68155895"/>
                      </a:ext>
                    </a:extLst>
                  </a:tr>
                  <a:tr h="565795">
                    <a:tc>
                      <a:txBody>
                        <a:bodyPr/>
                        <a:lstStyle/>
                        <a:p>
                          <a:r>
                            <a:rPr lang="en-US" dirty="0"/>
                            <a:t>Lazy </a:t>
                          </a:r>
                          <a:r>
                            <a:rPr lang="en-US" dirty="0" err="1"/>
                            <a:t>mit</a:t>
                          </a:r>
                          <a:r>
                            <a:rPr lang="en-US" dirty="0"/>
                            <a:t> Array</a:t>
                          </a:r>
                          <a:endParaRPr lang="en-DE"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14:m>
                            <m:oMathPara xmlns:m="http://schemas.openxmlformats.org/officeDocument/2006/math">
                              <m:oMathParaPr>
                                <m:jc m:val="centerGroup"/>
                              </m:oMathParaPr>
                              <m:oMath xmlns:m="http://schemas.openxmlformats.org/officeDocument/2006/math">
                                <m:r>
                                  <a:rPr lang="en-US" smtClean="0">
                                    <a:latin typeface="Cambria Math" panose="02040503050406030204" pitchFamily="18" charset="0"/>
                                  </a:rPr>
                                  <m:t>𝑂</m:t>
                                </m:r>
                                <m:r>
                                  <a:rPr lang="en-US" smtClean="0">
                                    <a:latin typeface="Cambria Math" panose="02040503050406030204" pitchFamily="18" charset="0"/>
                                  </a:rPr>
                                  <m:t>(</m:t>
                                </m:r>
                                <m:r>
                                  <m:rPr>
                                    <m:sty m:val="p"/>
                                  </m:rPr>
                                  <a:rPr lang="en-US" b="0" i="0" smtClean="0">
                                    <a:latin typeface="Cambria Math" panose="02040503050406030204" pitchFamily="18" charset="0"/>
                                  </a:rPr>
                                  <m:t>V</m:t>
                                </m:r>
                                <m:r>
                                  <a:rPr lang="en-US" b="0" i="0" smtClean="0">
                                    <a:latin typeface="Cambria Math" panose="02040503050406030204" pitchFamily="18" charset="0"/>
                                  </a:rPr>
                                  <m:t>²)</m:t>
                                </m:r>
                              </m:oMath>
                            </m:oMathPara>
                          </a14:m>
                          <a:endParaRPr lang="en-DE"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14:m>
                            <m:oMathPara xmlns:m="http://schemas.openxmlformats.org/officeDocument/2006/math">
                              <m:oMathParaPr>
                                <m:jc m:val="centerGroup"/>
                              </m:oMathParaPr>
                              <m:oMath xmlns:m="http://schemas.openxmlformats.org/officeDocument/2006/math">
                                <m:r>
                                  <a:rPr lang="en-US" smtClean="0">
                                    <a:latin typeface="Cambria Math" panose="02040503050406030204" pitchFamily="18" charset="0"/>
                                  </a:rPr>
                                  <m:t>𝑂</m:t>
                                </m:r>
                                <m:r>
                                  <a:rPr lang="en-US" smtClean="0">
                                    <a:latin typeface="Cambria Math" panose="02040503050406030204" pitchFamily="18" charset="0"/>
                                  </a:rPr>
                                  <m:t>(</m:t>
                                </m:r>
                                <m:r>
                                  <a:rPr lang="en-US" smtClean="0">
                                    <a:latin typeface="Cambria Math" panose="02040503050406030204" pitchFamily="18" charset="0"/>
                                  </a:rPr>
                                  <m:t>𝑉</m:t>
                                </m:r>
                                <m:r>
                                  <a:rPr lang="en-US" smtClean="0">
                                    <a:latin typeface="Cambria Math" panose="02040503050406030204" pitchFamily="18" charset="0"/>
                                  </a:rPr>
                                  <m:t>)</m:t>
                                </m:r>
                              </m:oMath>
                            </m:oMathPara>
                          </a14:m>
                          <a:endParaRPr lang="en-DE"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78067601"/>
                      </a:ext>
                    </a:extLst>
                  </a:tr>
                  <a:tr h="565795">
                    <a:tc>
                      <a:txBody>
                        <a:bodyPr/>
                        <a:lstStyle/>
                        <a:p>
                          <a:r>
                            <a:rPr lang="en-US" dirty="0"/>
                            <a:t>Lazy </a:t>
                          </a:r>
                          <a:r>
                            <a:rPr lang="en-US" dirty="0" err="1"/>
                            <a:t>mit</a:t>
                          </a:r>
                          <a:r>
                            <a:rPr lang="en-US" dirty="0"/>
                            <a:t> Priority Queue</a:t>
                          </a:r>
                          <a:endParaRPr lang="en-DE"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mtClean="0">
                                    <a:latin typeface="Cambria Math" panose="02040503050406030204" pitchFamily="18" charset="0"/>
                                  </a:rPr>
                                  <m:t>𝑂</m:t>
                                </m:r>
                                <m:r>
                                  <a:rPr lang="en-US" smtClean="0">
                                    <a:latin typeface="Cambria Math" panose="02040503050406030204" pitchFamily="18" charset="0"/>
                                  </a:rPr>
                                  <m:t>(</m:t>
                                </m:r>
                                <m:r>
                                  <a:rPr lang="en-US" smtClean="0">
                                    <a:latin typeface="Cambria Math" panose="02040503050406030204" pitchFamily="18" charset="0"/>
                                  </a:rPr>
                                  <m:t>𝐸</m:t>
                                </m:r>
                                <m:r>
                                  <a:rPr lang="en-US" smtClean="0">
                                    <a:latin typeface="Cambria Math" panose="02040503050406030204" pitchFamily="18" charset="0"/>
                                  </a:rPr>
                                  <m:t>∗</m:t>
                                </m:r>
                                <m:func>
                                  <m:funcPr>
                                    <m:ctrlPr>
                                      <a:rPr lang="en-US" i="1" smtClean="0">
                                        <a:latin typeface="Cambria Math" panose="02040503050406030204" pitchFamily="18" charset="0"/>
                                      </a:rPr>
                                    </m:ctrlPr>
                                  </m:funcPr>
                                  <m:fName>
                                    <m:r>
                                      <m:rPr>
                                        <m:sty m:val="p"/>
                                      </m:rPr>
                                      <a:rPr lang="en-US" smtClean="0">
                                        <a:latin typeface="Cambria Math" panose="02040503050406030204" pitchFamily="18" charset="0"/>
                                      </a:rPr>
                                      <m:t>log</m:t>
                                    </m:r>
                                  </m:fName>
                                  <m:e>
                                    <m:r>
                                      <a:rPr lang="en-US" smtClean="0">
                                        <a:latin typeface="Cambria Math" panose="02040503050406030204" pitchFamily="18" charset="0"/>
                                      </a:rPr>
                                      <m:t>(</m:t>
                                    </m:r>
                                    <m:r>
                                      <a:rPr lang="en-US" smtClean="0">
                                        <a:latin typeface="Cambria Math" panose="02040503050406030204" pitchFamily="18" charset="0"/>
                                      </a:rPr>
                                      <m:t>𝑉</m:t>
                                    </m:r>
                                    <m:r>
                                      <a:rPr lang="en-US" smtClean="0">
                                        <a:latin typeface="Cambria Math" panose="02040503050406030204" pitchFamily="18" charset="0"/>
                                      </a:rPr>
                                      <m:t>)</m:t>
                                    </m:r>
                                  </m:e>
                                </m:func>
                                <m:r>
                                  <a:rPr lang="en-US" smtClean="0">
                                    <a:latin typeface="Cambria Math" panose="02040503050406030204" pitchFamily="18" charset="0"/>
                                  </a:rPr>
                                  <m:t>)</m:t>
                                </m:r>
                              </m:oMath>
                            </m:oMathPara>
                          </a14:m>
                          <a:endParaRPr lang="en-DE"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mtClean="0">
                                    <a:latin typeface="Cambria Math" panose="02040503050406030204" pitchFamily="18" charset="0"/>
                                  </a:rPr>
                                  <m:t>𝑂</m:t>
                                </m:r>
                                <m:r>
                                  <a:rPr lang="en-US" smtClean="0">
                                    <a:latin typeface="Cambria Math" panose="02040503050406030204" pitchFamily="18" charset="0"/>
                                  </a:rPr>
                                  <m:t>(</m:t>
                                </m:r>
                                <m:r>
                                  <a:rPr lang="en-US" smtClean="0">
                                    <a:latin typeface="Cambria Math" panose="02040503050406030204" pitchFamily="18" charset="0"/>
                                  </a:rPr>
                                  <m:t>𝑉</m:t>
                                </m:r>
                                <m:r>
                                  <a:rPr lang="en-US" smtClean="0">
                                    <a:latin typeface="Cambria Math" panose="02040503050406030204" pitchFamily="18" charset="0"/>
                                  </a:rPr>
                                  <m:t>)</m:t>
                                </m:r>
                              </m:oMath>
                            </m:oMathPara>
                          </a14:m>
                          <a:endParaRPr lang="en-DE"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60221576"/>
                      </a:ext>
                    </a:extLst>
                  </a:tr>
                  <a:tr h="565795">
                    <a:tc>
                      <a:txBody>
                        <a:bodyPr/>
                        <a:lstStyle/>
                        <a:p>
                          <a:r>
                            <a:rPr lang="en-US" dirty="0"/>
                            <a:t>Eager </a:t>
                          </a:r>
                          <a:r>
                            <a:rPr lang="en-US" dirty="0" err="1"/>
                            <a:t>mit</a:t>
                          </a:r>
                          <a:r>
                            <a:rPr lang="en-US" dirty="0"/>
                            <a:t> Indexed PQ</a:t>
                          </a:r>
                          <a:endParaRPr lang="en-DE"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mtClean="0">
                                    <a:latin typeface="Cambria Math" panose="02040503050406030204" pitchFamily="18" charset="0"/>
                                  </a:rPr>
                                  <m:t>𝑂</m:t>
                                </m:r>
                                <m:r>
                                  <a:rPr lang="en-US" smtClean="0">
                                    <a:latin typeface="Cambria Math" panose="02040503050406030204" pitchFamily="18" charset="0"/>
                                  </a:rPr>
                                  <m:t>(</m:t>
                                </m:r>
                                <m:r>
                                  <a:rPr lang="en-US" smtClean="0">
                                    <a:latin typeface="Cambria Math" panose="02040503050406030204" pitchFamily="18" charset="0"/>
                                  </a:rPr>
                                  <m:t>𝐸</m:t>
                                </m:r>
                                <m:r>
                                  <a:rPr lang="en-US" smtClean="0">
                                    <a:latin typeface="Cambria Math" panose="02040503050406030204" pitchFamily="18" charset="0"/>
                                  </a:rPr>
                                  <m:t>∗</m:t>
                                </m:r>
                                <m:func>
                                  <m:funcPr>
                                    <m:ctrlPr>
                                      <a:rPr lang="en-US" i="1" smtClean="0">
                                        <a:latin typeface="Cambria Math" panose="02040503050406030204" pitchFamily="18" charset="0"/>
                                      </a:rPr>
                                    </m:ctrlPr>
                                  </m:funcPr>
                                  <m:fName>
                                    <m:r>
                                      <m:rPr>
                                        <m:sty m:val="p"/>
                                      </m:rPr>
                                      <a:rPr lang="en-US" smtClean="0">
                                        <a:latin typeface="Cambria Math" panose="02040503050406030204" pitchFamily="18" charset="0"/>
                                      </a:rPr>
                                      <m:t>log</m:t>
                                    </m:r>
                                  </m:fName>
                                  <m:e>
                                    <m:r>
                                      <a:rPr lang="en-US" smtClean="0">
                                        <a:latin typeface="Cambria Math" panose="02040503050406030204" pitchFamily="18" charset="0"/>
                                      </a:rPr>
                                      <m:t>(</m:t>
                                    </m:r>
                                    <m:r>
                                      <a:rPr lang="en-US" smtClean="0">
                                        <a:latin typeface="Cambria Math" panose="02040503050406030204" pitchFamily="18" charset="0"/>
                                      </a:rPr>
                                      <m:t>𝑉</m:t>
                                    </m:r>
                                    <m:r>
                                      <a:rPr lang="en-US" smtClean="0">
                                        <a:latin typeface="Cambria Math" panose="02040503050406030204" pitchFamily="18" charset="0"/>
                                      </a:rPr>
                                      <m:t>)</m:t>
                                    </m:r>
                                  </m:e>
                                </m:func>
                                <m:r>
                                  <a:rPr lang="en-US" smtClean="0">
                                    <a:latin typeface="Cambria Math" panose="02040503050406030204" pitchFamily="18" charset="0"/>
                                  </a:rPr>
                                  <m:t>)</m:t>
                                </m:r>
                              </m:oMath>
                            </m:oMathPara>
                          </a14:m>
                          <a:endParaRPr lang="en-DE"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mtClean="0">
                                    <a:latin typeface="Cambria Math" panose="02040503050406030204" pitchFamily="18" charset="0"/>
                                  </a:rPr>
                                  <m:t>𝑂</m:t>
                                </m:r>
                                <m:r>
                                  <a:rPr lang="en-US" smtClean="0">
                                    <a:latin typeface="Cambria Math" panose="02040503050406030204" pitchFamily="18" charset="0"/>
                                  </a:rPr>
                                  <m:t>(</m:t>
                                </m:r>
                                <m:r>
                                  <a:rPr lang="en-US" smtClean="0">
                                    <a:latin typeface="Cambria Math" panose="02040503050406030204" pitchFamily="18" charset="0"/>
                                  </a:rPr>
                                  <m:t>𝑉</m:t>
                                </m:r>
                                <m:r>
                                  <a:rPr lang="en-US" smtClean="0">
                                    <a:latin typeface="Cambria Math" panose="02040503050406030204" pitchFamily="18" charset="0"/>
                                  </a:rPr>
                                  <m:t>)</m:t>
                                </m:r>
                              </m:oMath>
                            </m:oMathPara>
                          </a14:m>
                          <a:endParaRPr lang="en-DE"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76615944"/>
                      </a:ext>
                    </a:extLst>
                  </a:tr>
                  <a:tr h="565795">
                    <a:tc>
                      <a:txBody>
                        <a:bodyPr/>
                        <a:lstStyle/>
                        <a:p>
                          <a:r>
                            <a:rPr lang="en-US"/>
                            <a:t>Binary Heap</a:t>
                          </a:r>
                          <a:endParaRPr lang="en-DE"/>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14:m>
                            <m:oMathPara xmlns:m="http://schemas.openxmlformats.org/officeDocument/2006/math">
                              <m:oMathParaPr>
                                <m:jc m:val="centerGroup"/>
                              </m:oMathParaPr>
                              <m:oMath xmlns:m="http://schemas.openxmlformats.org/officeDocument/2006/math">
                                <m:r>
                                  <a:rPr lang="en-US" smtClean="0">
                                    <a:latin typeface="Cambria Math" panose="02040503050406030204" pitchFamily="18" charset="0"/>
                                  </a:rPr>
                                  <m:t>𝑂</m:t>
                                </m:r>
                                <m:r>
                                  <a:rPr lang="en-US" smtClean="0">
                                    <a:latin typeface="Cambria Math" panose="02040503050406030204" pitchFamily="18" charset="0"/>
                                  </a:rPr>
                                  <m:t>(</m:t>
                                </m:r>
                                <m:r>
                                  <a:rPr lang="en-US" smtClean="0">
                                    <a:latin typeface="Cambria Math" panose="02040503050406030204" pitchFamily="18" charset="0"/>
                                  </a:rPr>
                                  <m:t>𝐸</m:t>
                                </m:r>
                                <m:r>
                                  <a:rPr lang="en-US" smtClean="0">
                                    <a:latin typeface="Cambria Math" panose="02040503050406030204" pitchFamily="18" charset="0"/>
                                  </a:rPr>
                                  <m:t>∗</m:t>
                                </m:r>
                                <m:func>
                                  <m:funcPr>
                                    <m:ctrlPr>
                                      <a:rPr lang="en-US" i="1" smtClean="0">
                                        <a:latin typeface="Cambria Math" panose="02040503050406030204" pitchFamily="18" charset="0"/>
                                      </a:rPr>
                                    </m:ctrlPr>
                                  </m:funcPr>
                                  <m:fName>
                                    <m:r>
                                      <m:rPr>
                                        <m:sty m:val="p"/>
                                      </m:rPr>
                                      <a:rPr lang="en-US" smtClean="0">
                                        <a:latin typeface="Cambria Math" panose="02040503050406030204" pitchFamily="18" charset="0"/>
                                      </a:rPr>
                                      <m:t>log</m:t>
                                    </m:r>
                                  </m:fName>
                                  <m:e>
                                    <m:r>
                                      <a:rPr lang="en-US" smtClean="0">
                                        <a:latin typeface="Cambria Math" panose="02040503050406030204" pitchFamily="18" charset="0"/>
                                      </a:rPr>
                                      <m:t>(</m:t>
                                    </m:r>
                                    <m:r>
                                      <a:rPr lang="en-US" smtClean="0">
                                        <a:latin typeface="Cambria Math" panose="02040503050406030204" pitchFamily="18" charset="0"/>
                                      </a:rPr>
                                      <m:t>𝑉</m:t>
                                    </m:r>
                                    <m:r>
                                      <a:rPr lang="en-US" smtClean="0">
                                        <a:latin typeface="Cambria Math" panose="02040503050406030204" pitchFamily="18" charset="0"/>
                                      </a:rPr>
                                      <m:t>)</m:t>
                                    </m:r>
                                  </m:e>
                                </m:func>
                                <m:r>
                                  <a:rPr lang="en-US" smtClean="0">
                                    <a:latin typeface="Cambria Math" panose="02040503050406030204" pitchFamily="18" charset="0"/>
                                  </a:rPr>
                                  <m:t>)</m:t>
                                </m:r>
                              </m:oMath>
                            </m:oMathPara>
                          </a14:m>
                          <a:endParaRPr lang="en-DE"/>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14:m>
                            <m:oMathPara xmlns:m="http://schemas.openxmlformats.org/officeDocument/2006/math">
                              <m:oMathParaPr>
                                <m:jc m:val="centerGroup"/>
                              </m:oMathParaPr>
                              <m:oMath xmlns:m="http://schemas.openxmlformats.org/officeDocument/2006/math">
                                <m:r>
                                  <a:rPr lang="en-US" smtClean="0">
                                    <a:latin typeface="Cambria Math" panose="02040503050406030204" pitchFamily="18" charset="0"/>
                                  </a:rPr>
                                  <m:t>𝑂</m:t>
                                </m:r>
                                <m:r>
                                  <a:rPr lang="en-US" smtClean="0">
                                    <a:latin typeface="Cambria Math" panose="02040503050406030204" pitchFamily="18" charset="0"/>
                                  </a:rPr>
                                  <m:t>(</m:t>
                                </m:r>
                                <m:r>
                                  <a:rPr lang="en-US" smtClean="0">
                                    <a:latin typeface="Cambria Math" panose="02040503050406030204" pitchFamily="18" charset="0"/>
                                  </a:rPr>
                                  <m:t>𝑉</m:t>
                                </m:r>
                                <m:r>
                                  <a:rPr lang="en-US" smtClean="0">
                                    <a:latin typeface="Cambria Math" panose="02040503050406030204" pitchFamily="18" charset="0"/>
                                  </a:rPr>
                                  <m:t>)</m:t>
                                </m:r>
                              </m:oMath>
                            </m:oMathPara>
                          </a14:m>
                          <a:endParaRPr lang="en-DE"/>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23820819"/>
                      </a:ext>
                    </a:extLst>
                  </a:tr>
                  <a:tr h="605262">
                    <a:tc>
                      <a:txBody>
                        <a:bodyPr/>
                        <a:lstStyle/>
                        <a:p>
                          <a:r>
                            <a:rPr lang="en-US"/>
                            <a:t>D-</a:t>
                          </a:r>
                          <a:r>
                            <a:rPr lang="en-US" err="1"/>
                            <a:t>ary</a:t>
                          </a:r>
                          <a:r>
                            <a:rPr lang="en-US"/>
                            <a:t> Heap</a:t>
                          </a:r>
                          <a:endParaRPr lang="en-DE"/>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14:m>
                            <m:oMathPara xmlns:m="http://schemas.openxmlformats.org/officeDocument/2006/math">
                              <m:oMathParaPr>
                                <m:jc m:val="centerGroup"/>
                              </m:oMathParaPr>
                              <m:oMath xmlns:m="http://schemas.openxmlformats.org/officeDocument/2006/math">
                                <m:r>
                                  <a:rPr lang="en-US" smtClean="0">
                                    <a:latin typeface="Cambria Math" panose="02040503050406030204" pitchFamily="18" charset="0"/>
                                  </a:rPr>
                                  <m:t>𝑂</m:t>
                                </m:r>
                                <m:r>
                                  <a:rPr lang="en-US" smtClean="0">
                                    <a:latin typeface="Cambria Math" panose="02040503050406030204" pitchFamily="18" charset="0"/>
                                  </a:rPr>
                                  <m:t>(</m:t>
                                </m:r>
                                <m:r>
                                  <a:rPr lang="en-US" smtClean="0">
                                    <a:latin typeface="Cambria Math" panose="02040503050406030204" pitchFamily="18" charset="0"/>
                                  </a:rPr>
                                  <m:t>𝐸</m:t>
                                </m:r>
                                <m:r>
                                  <a:rPr lang="en-US" smtClean="0">
                                    <a:latin typeface="Cambria Math" panose="02040503050406030204" pitchFamily="18" charset="0"/>
                                  </a:rPr>
                                  <m:t>∗</m:t>
                                </m:r>
                                <m:func>
                                  <m:funcPr>
                                    <m:ctrlPr>
                                      <a:rPr lang="en-US" i="1" smtClean="0">
                                        <a:latin typeface="Cambria Math" panose="02040503050406030204" pitchFamily="18" charset="0"/>
                                      </a:rPr>
                                    </m:ctrlPr>
                                  </m:funcPr>
                                  <m:fName>
                                    <m:sSub>
                                      <m:sSubPr>
                                        <m:ctrlPr>
                                          <a:rPr lang="en-US" i="1" smtClean="0">
                                            <a:latin typeface="Cambria Math" panose="02040503050406030204" pitchFamily="18" charset="0"/>
                                          </a:rPr>
                                        </m:ctrlPr>
                                      </m:sSubPr>
                                      <m:e>
                                        <m:r>
                                          <m:rPr>
                                            <m:sty m:val="p"/>
                                          </m:rPr>
                                          <a:rPr lang="en-US" smtClean="0">
                                            <a:latin typeface="Cambria Math" panose="02040503050406030204" pitchFamily="18" charset="0"/>
                                          </a:rPr>
                                          <m:t>log</m:t>
                                        </m:r>
                                      </m:e>
                                      <m:sub>
                                        <m:r>
                                          <a:rPr lang="en-US" smtClean="0">
                                            <a:latin typeface="Cambria Math" panose="02040503050406030204" pitchFamily="18" charset="0"/>
                                          </a:rPr>
                                          <m:t>𝐸</m:t>
                                        </m:r>
                                        <m:r>
                                          <a:rPr lang="en-US" smtClean="0">
                                            <a:latin typeface="Cambria Math" panose="02040503050406030204" pitchFamily="18" charset="0"/>
                                          </a:rPr>
                                          <m:t>/</m:t>
                                        </m:r>
                                        <m:r>
                                          <a:rPr lang="en-US" smtClean="0">
                                            <a:latin typeface="Cambria Math" panose="02040503050406030204" pitchFamily="18" charset="0"/>
                                          </a:rPr>
                                          <m:t>𝑉</m:t>
                                        </m:r>
                                      </m:sub>
                                    </m:sSub>
                                  </m:fName>
                                  <m:e>
                                    <m:r>
                                      <a:rPr lang="en-US" smtClean="0">
                                        <a:latin typeface="Cambria Math" panose="02040503050406030204" pitchFamily="18" charset="0"/>
                                      </a:rPr>
                                      <m:t>(</m:t>
                                    </m:r>
                                    <m:r>
                                      <a:rPr lang="en-US" smtClean="0">
                                        <a:latin typeface="Cambria Math" panose="02040503050406030204" pitchFamily="18" charset="0"/>
                                      </a:rPr>
                                      <m:t>𝑉</m:t>
                                    </m:r>
                                    <m:r>
                                      <a:rPr lang="en-US" smtClean="0">
                                        <a:latin typeface="Cambria Math" panose="02040503050406030204" pitchFamily="18" charset="0"/>
                                      </a:rPr>
                                      <m:t>)</m:t>
                                    </m:r>
                                  </m:e>
                                </m:func>
                                <m:r>
                                  <a:rPr lang="en-US" smtClean="0">
                                    <a:latin typeface="Cambria Math" panose="02040503050406030204" pitchFamily="18" charset="0"/>
                                  </a:rPr>
                                  <m:t>)</m:t>
                                </m:r>
                              </m:oMath>
                            </m:oMathPara>
                          </a14:m>
                          <a:endParaRPr lang="en-DE"/>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14:m>
                            <m:oMathPara xmlns:m="http://schemas.openxmlformats.org/officeDocument/2006/math">
                              <m:oMathParaPr>
                                <m:jc m:val="centerGroup"/>
                              </m:oMathParaPr>
                              <m:oMath xmlns:m="http://schemas.openxmlformats.org/officeDocument/2006/math">
                                <m:r>
                                  <a:rPr lang="en-US" smtClean="0">
                                    <a:latin typeface="Cambria Math" panose="02040503050406030204" pitchFamily="18" charset="0"/>
                                  </a:rPr>
                                  <m:t>𝑂</m:t>
                                </m:r>
                                <m:r>
                                  <a:rPr lang="en-US" smtClean="0">
                                    <a:latin typeface="Cambria Math" panose="02040503050406030204" pitchFamily="18" charset="0"/>
                                  </a:rPr>
                                  <m:t>(</m:t>
                                </m:r>
                                <m:r>
                                  <a:rPr lang="en-US" smtClean="0">
                                    <a:latin typeface="Cambria Math" panose="02040503050406030204" pitchFamily="18" charset="0"/>
                                  </a:rPr>
                                  <m:t>𝑉</m:t>
                                </m:r>
                                <m:r>
                                  <a:rPr lang="en-US" smtClean="0">
                                    <a:latin typeface="Cambria Math" panose="02040503050406030204" pitchFamily="18" charset="0"/>
                                  </a:rPr>
                                  <m:t>)</m:t>
                                </m:r>
                              </m:oMath>
                            </m:oMathPara>
                          </a14:m>
                          <a:endParaRPr lang="en-DE"/>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20940009"/>
                      </a:ext>
                    </a:extLst>
                  </a:tr>
                  <a:tr h="565795">
                    <a:tc>
                      <a:txBody>
                        <a:bodyPr/>
                        <a:lstStyle/>
                        <a:p>
                          <a:r>
                            <a:rPr lang="en-US"/>
                            <a:t>Fibonacci Heap</a:t>
                          </a:r>
                          <a:endParaRPr lang="en-DE"/>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14:m>
                            <m:oMathPara xmlns:m="http://schemas.openxmlformats.org/officeDocument/2006/math">
                              <m:oMathParaPr>
                                <m:jc m:val="centerGroup"/>
                              </m:oMathParaPr>
                              <m:oMath xmlns:m="http://schemas.openxmlformats.org/officeDocument/2006/math">
                                <m:r>
                                  <a:rPr lang="en-US" smtClean="0">
                                    <a:latin typeface="Cambria Math" panose="02040503050406030204" pitchFamily="18" charset="0"/>
                                  </a:rPr>
                                  <m:t>𝑂</m:t>
                                </m:r>
                                <m:r>
                                  <a:rPr lang="en-US" smtClean="0">
                                    <a:latin typeface="Cambria Math" panose="02040503050406030204" pitchFamily="18" charset="0"/>
                                  </a:rPr>
                                  <m:t>(</m:t>
                                </m:r>
                                <m:r>
                                  <a:rPr lang="en-US" smtClean="0">
                                    <a:latin typeface="Cambria Math" panose="02040503050406030204" pitchFamily="18" charset="0"/>
                                  </a:rPr>
                                  <m:t>𝐸</m:t>
                                </m:r>
                                <m:r>
                                  <a:rPr lang="en-US" smtClean="0">
                                    <a:latin typeface="Cambria Math" panose="02040503050406030204" pitchFamily="18" charset="0"/>
                                  </a:rPr>
                                  <m:t>+</m:t>
                                </m:r>
                                <m:r>
                                  <a:rPr lang="en-US" smtClean="0">
                                    <a:latin typeface="Cambria Math" panose="02040503050406030204" pitchFamily="18" charset="0"/>
                                  </a:rPr>
                                  <m:t>𝑉</m:t>
                                </m:r>
                                <m:r>
                                  <a:rPr lang="en-US" smtClean="0">
                                    <a:latin typeface="Cambria Math" panose="02040503050406030204" pitchFamily="18" charset="0"/>
                                  </a:rPr>
                                  <m:t>∗</m:t>
                                </m:r>
                                <m:func>
                                  <m:funcPr>
                                    <m:ctrlPr>
                                      <a:rPr lang="en-US" i="1" smtClean="0">
                                        <a:latin typeface="Cambria Math" panose="02040503050406030204" pitchFamily="18" charset="0"/>
                                      </a:rPr>
                                    </m:ctrlPr>
                                  </m:funcPr>
                                  <m:fName>
                                    <m:r>
                                      <m:rPr>
                                        <m:sty m:val="p"/>
                                      </m:rPr>
                                      <a:rPr lang="en-US" smtClean="0">
                                        <a:latin typeface="Cambria Math" panose="02040503050406030204" pitchFamily="18" charset="0"/>
                                      </a:rPr>
                                      <m:t>log</m:t>
                                    </m:r>
                                  </m:fName>
                                  <m:e>
                                    <m:r>
                                      <a:rPr lang="en-US" smtClean="0">
                                        <a:latin typeface="Cambria Math" panose="02040503050406030204" pitchFamily="18" charset="0"/>
                                      </a:rPr>
                                      <m:t>(</m:t>
                                    </m:r>
                                    <m:r>
                                      <a:rPr lang="en-US" smtClean="0">
                                        <a:latin typeface="Cambria Math" panose="02040503050406030204" pitchFamily="18" charset="0"/>
                                      </a:rPr>
                                      <m:t>𝑉</m:t>
                                    </m:r>
                                    <m:r>
                                      <a:rPr lang="en-US" smtClean="0">
                                        <a:latin typeface="Cambria Math" panose="02040503050406030204" pitchFamily="18" charset="0"/>
                                      </a:rPr>
                                      <m:t>))</m:t>
                                    </m:r>
                                  </m:e>
                                </m:func>
                              </m:oMath>
                            </m:oMathPara>
                          </a14:m>
                          <a:endParaRPr lang="en-DE"/>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14:m>
                            <m:oMathPara xmlns:m="http://schemas.openxmlformats.org/officeDocument/2006/math">
                              <m:oMathParaPr>
                                <m:jc m:val="centerGroup"/>
                              </m:oMathParaPr>
                              <m:oMath xmlns:m="http://schemas.openxmlformats.org/officeDocument/2006/math">
                                <m:r>
                                  <a:rPr lang="en-US" smtClean="0">
                                    <a:latin typeface="Cambria Math" panose="02040503050406030204" pitchFamily="18" charset="0"/>
                                  </a:rPr>
                                  <m:t>𝑂</m:t>
                                </m:r>
                                <m:r>
                                  <a:rPr lang="en-US" smtClean="0">
                                    <a:latin typeface="Cambria Math" panose="02040503050406030204" pitchFamily="18" charset="0"/>
                                  </a:rPr>
                                  <m:t>(</m:t>
                                </m:r>
                                <m:r>
                                  <a:rPr lang="en-US" smtClean="0">
                                    <a:latin typeface="Cambria Math" panose="02040503050406030204" pitchFamily="18" charset="0"/>
                                  </a:rPr>
                                  <m:t>𝑉</m:t>
                                </m:r>
                                <m:r>
                                  <a:rPr lang="en-US" smtClean="0">
                                    <a:latin typeface="Cambria Math" panose="02040503050406030204" pitchFamily="18" charset="0"/>
                                  </a:rPr>
                                  <m:t>)</m:t>
                                </m:r>
                              </m:oMath>
                            </m:oMathPara>
                          </a14:m>
                          <a:endParaRPr lang="en-DE"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85475501"/>
                      </a:ext>
                    </a:extLst>
                  </a:tr>
                </a:tbl>
              </a:graphicData>
            </a:graphic>
          </p:graphicFrame>
        </mc:Choice>
        <mc:Fallback xmlns="">
          <p:graphicFrame>
            <p:nvGraphicFramePr>
              <p:cNvPr id="2" name="Table 2">
                <a:extLst>
                  <a:ext uri="{FF2B5EF4-FFF2-40B4-BE49-F238E27FC236}">
                    <a16:creationId xmlns:a16="http://schemas.microsoft.com/office/drawing/2014/main" id="{98F3DD47-5E94-4B03-BB0E-CBD9727C4FBE}"/>
                  </a:ext>
                </a:extLst>
              </p:cNvPr>
              <p:cNvGraphicFramePr>
                <a:graphicFrameLocks noGrp="1"/>
              </p:cNvGraphicFramePr>
              <p:nvPr>
                <p:extLst>
                  <p:ext uri="{D42A27DB-BD31-4B8C-83A1-F6EECF244321}">
                    <p14:modId xmlns:p14="http://schemas.microsoft.com/office/powerpoint/2010/main" val="1719714358"/>
                  </p:ext>
                </p:extLst>
              </p:nvPr>
            </p:nvGraphicFramePr>
            <p:xfrm>
              <a:off x="1383544" y="1899245"/>
              <a:ext cx="9427389" cy="4000032"/>
            </p:xfrm>
            <a:graphic>
              <a:graphicData uri="http://schemas.openxmlformats.org/drawingml/2006/table">
                <a:tbl>
                  <a:tblPr firstRow="1" bandRow="1">
                    <a:tableStyleId>{2D5ABB26-0587-4C30-8999-92F81FD0307C}</a:tableStyleId>
                  </a:tblPr>
                  <a:tblGrid>
                    <a:gridCol w="3142463">
                      <a:extLst>
                        <a:ext uri="{9D8B030D-6E8A-4147-A177-3AD203B41FA5}">
                          <a16:colId xmlns:a16="http://schemas.microsoft.com/office/drawing/2014/main" val="2787360190"/>
                        </a:ext>
                      </a:extLst>
                    </a:gridCol>
                    <a:gridCol w="3142463">
                      <a:extLst>
                        <a:ext uri="{9D8B030D-6E8A-4147-A177-3AD203B41FA5}">
                          <a16:colId xmlns:a16="http://schemas.microsoft.com/office/drawing/2014/main" val="3929275471"/>
                        </a:ext>
                      </a:extLst>
                    </a:gridCol>
                    <a:gridCol w="3142463">
                      <a:extLst>
                        <a:ext uri="{9D8B030D-6E8A-4147-A177-3AD203B41FA5}">
                          <a16:colId xmlns:a16="http://schemas.microsoft.com/office/drawing/2014/main" val="2715026547"/>
                        </a:ext>
                      </a:extLst>
                    </a:gridCol>
                  </a:tblGrid>
                  <a:tr h="565795">
                    <a:tc>
                      <a:txBody>
                        <a:bodyPr/>
                        <a:lstStyle/>
                        <a:p>
                          <a:r>
                            <a:rPr lang="en-US" dirty="0">
                              <a:solidFill>
                                <a:schemeClr val="accent1"/>
                              </a:solidFill>
                            </a:rPr>
                            <a:t>Implementation</a:t>
                          </a:r>
                          <a:endParaRPr lang="en-DE" dirty="0">
                            <a:solidFill>
                              <a:schemeClr val="accent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solidFill>
                                <a:schemeClr val="accent1"/>
                              </a:solidFill>
                            </a:rPr>
                            <a:t>Time Complexity</a:t>
                          </a:r>
                          <a:endParaRPr lang="en-DE">
                            <a:solidFill>
                              <a:schemeClr val="accent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solidFill>
                                <a:schemeClr val="accent1"/>
                              </a:solidFill>
                            </a:rPr>
                            <a:t>Space Complexity</a:t>
                          </a:r>
                          <a:endParaRPr lang="en-DE">
                            <a:solidFill>
                              <a:schemeClr val="accent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68155895"/>
                      </a:ext>
                    </a:extLst>
                  </a:tr>
                  <a:tr h="565795">
                    <a:tc>
                      <a:txBody>
                        <a:bodyPr/>
                        <a:lstStyle/>
                        <a:p>
                          <a:r>
                            <a:rPr lang="en-US" dirty="0"/>
                            <a:t>Lazy </a:t>
                          </a:r>
                          <a:r>
                            <a:rPr lang="en-US" dirty="0" err="1"/>
                            <a:t>mit</a:t>
                          </a:r>
                          <a:r>
                            <a:rPr lang="en-US" dirty="0"/>
                            <a:t> Array</a:t>
                          </a:r>
                          <a:endParaRPr lang="en-DE"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DE"/>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100194" t="-101075" r="-100388" b="-513978"/>
                          </a:stretch>
                        </a:blipFill>
                      </a:tcPr>
                    </a:tc>
                    <a:tc>
                      <a:txBody>
                        <a:bodyPr/>
                        <a:lstStyle/>
                        <a:p>
                          <a:endParaRPr lang="en-DE"/>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200194" t="-101075" r="-388" b="-513978"/>
                          </a:stretch>
                        </a:blipFill>
                      </a:tcPr>
                    </a:tc>
                    <a:extLst>
                      <a:ext uri="{0D108BD9-81ED-4DB2-BD59-A6C34878D82A}">
                        <a16:rowId xmlns:a16="http://schemas.microsoft.com/office/drawing/2014/main" val="2978067601"/>
                      </a:ext>
                    </a:extLst>
                  </a:tr>
                  <a:tr h="565795">
                    <a:tc>
                      <a:txBody>
                        <a:bodyPr/>
                        <a:lstStyle/>
                        <a:p>
                          <a:r>
                            <a:rPr lang="en-US" dirty="0"/>
                            <a:t>Lazy </a:t>
                          </a:r>
                          <a:r>
                            <a:rPr lang="en-US" dirty="0" err="1"/>
                            <a:t>mit</a:t>
                          </a:r>
                          <a:r>
                            <a:rPr lang="en-US" dirty="0"/>
                            <a:t> Priority Queue</a:t>
                          </a:r>
                          <a:endParaRPr lang="en-DE"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DE"/>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100194" t="-201075" r="-100388" b="-413978"/>
                          </a:stretch>
                        </a:blipFill>
                      </a:tcPr>
                    </a:tc>
                    <a:tc>
                      <a:txBody>
                        <a:bodyPr/>
                        <a:lstStyle/>
                        <a:p>
                          <a:endParaRPr lang="en-DE"/>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200194" t="-201075" r="-388" b="-413978"/>
                          </a:stretch>
                        </a:blipFill>
                      </a:tcPr>
                    </a:tc>
                    <a:extLst>
                      <a:ext uri="{0D108BD9-81ED-4DB2-BD59-A6C34878D82A}">
                        <a16:rowId xmlns:a16="http://schemas.microsoft.com/office/drawing/2014/main" val="3560221576"/>
                      </a:ext>
                    </a:extLst>
                  </a:tr>
                  <a:tr h="565795">
                    <a:tc>
                      <a:txBody>
                        <a:bodyPr/>
                        <a:lstStyle/>
                        <a:p>
                          <a:r>
                            <a:rPr lang="en-US" dirty="0"/>
                            <a:t>Eager </a:t>
                          </a:r>
                          <a:r>
                            <a:rPr lang="en-US" dirty="0" err="1"/>
                            <a:t>mit</a:t>
                          </a:r>
                          <a:r>
                            <a:rPr lang="en-US" dirty="0"/>
                            <a:t> Indexed PQ</a:t>
                          </a:r>
                          <a:endParaRPr lang="en-DE"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DE"/>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100194" t="-301075" r="-100388" b="-313978"/>
                          </a:stretch>
                        </a:blipFill>
                      </a:tcPr>
                    </a:tc>
                    <a:tc>
                      <a:txBody>
                        <a:bodyPr/>
                        <a:lstStyle/>
                        <a:p>
                          <a:endParaRPr lang="en-DE"/>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200194" t="-301075" r="-388" b="-313978"/>
                          </a:stretch>
                        </a:blipFill>
                      </a:tcPr>
                    </a:tc>
                    <a:extLst>
                      <a:ext uri="{0D108BD9-81ED-4DB2-BD59-A6C34878D82A}">
                        <a16:rowId xmlns:a16="http://schemas.microsoft.com/office/drawing/2014/main" val="776615944"/>
                      </a:ext>
                    </a:extLst>
                  </a:tr>
                  <a:tr h="565795">
                    <a:tc>
                      <a:txBody>
                        <a:bodyPr/>
                        <a:lstStyle/>
                        <a:p>
                          <a:r>
                            <a:rPr lang="en-US"/>
                            <a:t>Binary Heap</a:t>
                          </a:r>
                          <a:endParaRPr lang="en-DE"/>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DE"/>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100194" t="-401075" r="-100388" b="-213978"/>
                          </a:stretch>
                        </a:blipFill>
                      </a:tcPr>
                    </a:tc>
                    <a:tc>
                      <a:txBody>
                        <a:bodyPr/>
                        <a:lstStyle/>
                        <a:p>
                          <a:endParaRPr lang="en-DE"/>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200194" t="-401075" r="-388" b="-213978"/>
                          </a:stretch>
                        </a:blipFill>
                      </a:tcPr>
                    </a:tc>
                    <a:extLst>
                      <a:ext uri="{0D108BD9-81ED-4DB2-BD59-A6C34878D82A}">
                        <a16:rowId xmlns:a16="http://schemas.microsoft.com/office/drawing/2014/main" val="1123820819"/>
                      </a:ext>
                    </a:extLst>
                  </a:tr>
                  <a:tr h="605262">
                    <a:tc>
                      <a:txBody>
                        <a:bodyPr/>
                        <a:lstStyle/>
                        <a:p>
                          <a:r>
                            <a:rPr lang="en-US"/>
                            <a:t>D-</a:t>
                          </a:r>
                          <a:r>
                            <a:rPr lang="en-US" err="1"/>
                            <a:t>ary</a:t>
                          </a:r>
                          <a:r>
                            <a:rPr lang="en-US"/>
                            <a:t> Heap</a:t>
                          </a:r>
                          <a:endParaRPr lang="en-DE"/>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DE"/>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100194" t="-470707" r="-100388" b="-101010"/>
                          </a:stretch>
                        </a:blipFill>
                      </a:tcPr>
                    </a:tc>
                    <a:tc>
                      <a:txBody>
                        <a:bodyPr/>
                        <a:lstStyle/>
                        <a:p>
                          <a:endParaRPr lang="en-DE"/>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200194" t="-470707" r="-388" b="-101010"/>
                          </a:stretch>
                        </a:blipFill>
                      </a:tcPr>
                    </a:tc>
                    <a:extLst>
                      <a:ext uri="{0D108BD9-81ED-4DB2-BD59-A6C34878D82A}">
                        <a16:rowId xmlns:a16="http://schemas.microsoft.com/office/drawing/2014/main" val="3320940009"/>
                      </a:ext>
                    </a:extLst>
                  </a:tr>
                  <a:tr h="565795">
                    <a:tc>
                      <a:txBody>
                        <a:bodyPr/>
                        <a:lstStyle/>
                        <a:p>
                          <a:r>
                            <a:rPr lang="en-US"/>
                            <a:t>Fibonacci Heap</a:t>
                          </a:r>
                          <a:endParaRPr lang="en-DE"/>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DE"/>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100194" t="-607527" r="-100388" b="-7527"/>
                          </a:stretch>
                        </a:blipFill>
                      </a:tcPr>
                    </a:tc>
                    <a:tc>
                      <a:txBody>
                        <a:bodyPr/>
                        <a:lstStyle/>
                        <a:p>
                          <a:endParaRPr lang="en-DE"/>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200194" t="-607527" r="-388" b="-7527"/>
                          </a:stretch>
                        </a:blipFill>
                      </a:tcPr>
                    </a:tc>
                    <a:extLst>
                      <a:ext uri="{0D108BD9-81ED-4DB2-BD59-A6C34878D82A}">
                        <a16:rowId xmlns:a16="http://schemas.microsoft.com/office/drawing/2014/main" val="685475501"/>
                      </a:ext>
                    </a:extLst>
                  </a:tr>
                </a:tbl>
              </a:graphicData>
            </a:graphic>
          </p:graphicFrame>
        </mc:Fallback>
      </mc:AlternateContent>
    </p:spTree>
    <p:extLst>
      <p:ext uri="{BB962C8B-B14F-4D97-AF65-F5344CB8AC3E}">
        <p14:creationId xmlns:p14="http://schemas.microsoft.com/office/powerpoint/2010/main" val="158808343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vider"/>
          <p:cNvSpPr>
            <a:spLocks noGrp="1"/>
          </p:cNvSpPr>
          <p:nvPr>
            <p:ph type="ctrTitle"/>
          </p:nvPr>
        </p:nvSpPr>
        <p:spPr/>
        <p:txBody>
          <a:bodyPr/>
          <a:lstStyle/>
          <a:p>
            <a:r>
              <a:rPr lang="en-US" err="1"/>
              <a:t>Erweiterung</a:t>
            </a:r>
            <a:r>
              <a:rPr lang="en-US"/>
              <a:t> von</a:t>
            </a:r>
            <a:r>
              <a:rPr lang="en-US">
                <a:solidFill>
                  <a:schemeClr val="accent1"/>
                </a:solidFill>
              </a:rPr>
              <a:t> Dijkstra’s Algorithm</a:t>
            </a:r>
          </a:p>
        </p:txBody>
      </p:sp>
    </p:spTree>
    <p:extLst>
      <p:ext uri="{BB962C8B-B14F-4D97-AF65-F5344CB8AC3E}">
        <p14:creationId xmlns:p14="http://schemas.microsoft.com/office/powerpoint/2010/main" val="30619612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p:cNvSpPr>
            <a:spLocks noGrp="1"/>
          </p:cNvSpPr>
          <p:nvPr>
            <p:ph type="body" sz="quarter" idx="10"/>
          </p:nvPr>
        </p:nvSpPr>
        <p:spPr/>
        <p:txBody>
          <a:bodyPr/>
          <a:lstStyle/>
          <a:p>
            <a:pPr lvl="0"/>
            <a:r>
              <a:rPr lang="en-US" err="1"/>
              <a:t>Ineffizienz</a:t>
            </a:r>
            <a:r>
              <a:rPr lang="en-US"/>
              <a:t> von Dijkstra</a:t>
            </a:r>
          </a:p>
          <a:p>
            <a:pPr lvl="1"/>
            <a:r>
              <a:rPr lang="de-DE"/>
              <a:t>Dijkstra‘s Algorithm verarbeitet jede</a:t>
            </a:r>
          </a:p>
          <a:p>
            <a:pPr marL="0" lvl="1" indent="0">
              <a:buNone/>
            </a:pPr>
            <a:r>
              <a:rPr lang="de-DE"/>
              <a:t>   vielversprechendste Edge der Reihe nach</a:t>
            </a:r>
          </a:p>
          <a:p>
            <a:r>
              <a:rPr lang="en-US" err="1"/>
              <a:t>Heuristik</a:t>
            </a:r>
            <a:endParaRPr lang="en-US"/>
          </a:p>
          <a:p>
            <a:pPr lvl="1"/>
            <a:r>
              <a:rPr lang="en-US"/>
              <a:t>Bei </a:t>
            </a:r>
            <a:r>
              <a:rPr lang="en-US" err="1"/>
              <a:t>jedem</a:t>
            </a:r>
            <a:r>
              <a:rPr lang="en-US"/>
              <a:t> Schritt </a:t>
            </a:r>
            <a:r>
              <a:rPr lang="en-US" err="1"/>
              <a:t>wird</a:t>
            </a:r>
            <a:r>
              <a:rPr lang="en-US"/>
              <a:t> </a:t>
            </a:r>
            <a:r>
              <a:rPr lang="en-US" err="1"/>
              <a:t>vorausgeplant</a:t>
            </a:r>
            <a:r>
              <a:rPr lang="en-US"/>
              <a:t>, </a:t>
            </a:r>
          </a:p>
          <a:p>
            <a:pPr marL="0" lvl="1" indent="0">
              <a:buNone/>
            </a:pPr>
            <a:r>
              <a:rPr lang="en-US"/>
              <a:t>   </a:t>
            </a:r>
            <a:r>
              <a:rPr lang="en-US" err="1"/>
              <a:t>damit</a:t>
            </a:r>
            <a:r>
              <a:rPr lang="en-US"/>
              <a:t> </a:t>
            </a:r>
            <a:r>
              <a:rPr lang="en-US" err="1"/>
              <a:t>bessere</a:t>
            </a:r>
            <a:r>
              <a:rPr lang="en-US"/>
              <a:t> </a:t>
            </a:r>
            <a:r>
              <a:rPr lang="en-US" err="1"/>
              <a:t>Entscheidung</a:t>
            </a:r>
            <a:r>
              <a:rPr lang="en-US"/>
              <a:t> </a:t>
            </a:r>
            <a:r>
              <a:rPr lang="en-US" err="1"/>
              <a:t>getroffen</a:t>
            </a:r>
            <a:r>
              <a:rPr lang="en-US"/>
              <a:t> </a:t>
            </a:r>
            <a:r>
              <a:rPr lang="en-US" err="1"/>
              <a:t>werden</a:t>
            </a:r>
            <a:endParaRPr lang="en-US"/>
          </a:p>
          <a:p>
            <a:pPr lvl="1"/>
            <a:r>
              <a:rPr lang="en-US" err="1"/>
              <a:t>Speichern</a:t>
            </a:r>
            <a:r>
              <a:rPr lang="en-US"/>
              <a:t> der </a:t>
            </a:r>
            <a:r>
              <a:rPr lang="en-US" err="1"/>
              <a:t>geschätzen</a:t>
            </a:r>
            <a:r>
              <a:rPr lang="en-US"/>
              <a:t> </a:t>
            </a:r>
            <a:r>
              <a:rPr lang="en-US" err="1"/>
              <a:t>Gesamtkosten</a:t>
            </a:r>
            <a:r>
              <a:rPr lang="en-US"/>
              <a:t> des </a:t>
            </a:r>
            <a:r>
              <a:rPr lang="en-US" err="1"/>
              <a:t>Pfades</a:t>
            </a:r>
            <a:r>
              <a:rPr lang="en-US"/>
              <a:t> </a:t>
            </a:r>
            <a:r>
              <a:rPr lang="en-US" err="1"/>
              <a:t>durch</a:t>
            </a:r>
            <a:endParaRPr lang="en-US"/>
          </a:p>
          <a:p>
            <a:pPr marL="0" lvl="1" indent="0">
              <a:buNone/>
            </a:pPr>
            <a:r>
              <a:rPr lang="en-US"/>
              <a:t>   alle Vertices und der </a:t>
            </a:r>
            <a:r>
              <a:rPr lang="en-US" err="1"/>
              <a:t>Kosten</a:t>
            </a:r>
            <a:r>
              <a:rPr lang="en-US"/>
              <a:t> bis </a:t>
            </a:r>
            <a:r>
              <a:rPr lang="en-US" err="1"/>
              <a:t>zum</a:t>
            </a:r>
            <a:r>
              <a:rPr lang="en-US"/>
              <a:t> </a:t>
            </a:r>
            <a:r>
              <a:rPr lang="en-US" err="1"/>
              <a:t>Erreichen</a:t>
            </a:r>
            <a:r>
              <a:rPr lang="en-US"/>
              <a:t> des </a:t>
            </a:r>
            <a:r>
              <a:rPr lang="en-US" err="1"/>
              <a:t>Ziels</a:t>
            </a:r>
            <a:r>
              <a:rPr lang="en-US"/>
              <a:t> von </a:t>
            </a:r>
            <a:r>
              <a:rPr lang="en-US" err="1"/>
              <a:t>einer</a:t>
            </a:r>
            <a:r>
              <a:rPr lang="en-US"/>
              <a:t> Edge</a:t>
            </a:r>
          </a:p>
          <a:p>
            <a:pPr lvl="1"/>
            <a:endParaRPr lang="en-US"/>
          </a:p>
          <a:p>
            <a:pPr marL="0" lvl="1" indent="0">
              <a:buNone/>
            </a:pPr>
            <a:endParaRPr lang="en-US"/>
          </a:p>
        </p:txBody>
      </p:sp>
      <p:sp>
        <p:nvSpPr>
          <p:cNvPr id="4" name="Title"/>
          <p:cNvSpPr>
            <a:spLocks noGrp="1"/>
          </p:cNvSpPr>
          <p:nvPr>
            <p:ph type="title"/>
          </p:nvPr>
        </p:nvSpPr>
        <p:spPr>
          <a:xfrm>
            <a:off x="504001" y="504000"/>
            <a:ext cx="11186476" cy="677108"/>
          </a:xfrm>
        </p:spPr>
        <p:txBody>
          <a:bodyPr/>
          <a:lstStyle/>
          <a:p>
            <a:r>
              <a:rPr lang="en-US" err="1"/>
              <a:t>Erweiterung</a:t>
            </a:r>
            <a:r>
              <a:rPr lang="en-US"/>
              <a:t> von Dijkstra’s Algorithm</a:t>
            </a:r>
            <a:br>
              <a:rPr lang="en-US"/>
            </a:br>
            <a:r>
              <a:rPr lang="en-US" sz="2000" b="0">
                <a:solidFill>
                  <a:schemeClr val="accent1"/>
                </a:solidFill>
              </a:rPr>
              <a:t>A* Search</a:t>
            </a:r>
          </a:p>
        </p:txBody>
      </p:sp>
      <p:pic>
        <p:nvPicPr>
          <p:cNvPr id="3" name="Picture 2">
            <a:extLst>
              <a:ext uri="{FF2B5EF4-FFF2-40B4-BE49-F238E27FC236}">
                <a16:creationId xmlns:a16="http://schemas.microsoft.com/office/drawing/2014/main" id="{C773EC50-4830-433E-97E7-9E19D698E1AC}"/>
              </a:ext>
            </a:extLst>
          </p:cNvPr>
          <p:cNvPicPr>
            <a:picLocks noChangeAspect="1"/>
          </p:cNvPicPr>
          <p:nvPr/>
        </p:nvPicPr>
        <p:blipFill>
          <a:blip r:embed="rId2"/>
          <a:stretch>
            <a:fillRect/>
          </a:stretch>
        </p:blipFill>
        <p:spPr>
          <a:xfrm>
            <a:off x="8902890" y="767729"/>
            <a:ext cx="2191634" cy="5322541"/>
          </a:xfrm>
          <a:prstGeom prst="rect">
            <a:avLst/>
          </a:prstGeom>
        </p:spPr>
      </p:pic>
    </p:spTree>
    <p:extLst>
      <p:ext uri="{BB962C8B-B14F-4D97-AF65-F5344CB8AC3E}">
        <p14:creationId xmlns:p14="http://schemas.microsoft.com/office/powerpoint/2010/main" val="135828984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1" name="Text Placeholder"/>
              <p:cNvSpPr>
                <a:spLocks noGrp="1"/>
              </p:cNvSpPr>
              <p:nvPr>
                <p:ph type="body" sz="quarter" idx="10"/>
              </p:nvPr>
            </p:nvSpPr>
            <p:spPr/>
            <p:txBody>
              <a:bodyPr/>
              <a:lstStyle/>
              <a:p>
                <a:pPr lvl="0"/>
                <a:r>
                  <a:rPr lang="en-US" dirty="0"/>
                  <a:t>Manhatten </a:t>
                </a:r>
                <a:r>
                  <a:rPr lang="en-US" dirty="0" err="1"/>
                  <a:t>Distanz</a:t>
                </a:r>
                <a:endParaRPr lang="en-US" dirty="0"/>
              </a:p>
              <a:p>
                <a:pPr lvl="1"/>
                <a:r>
                  <a:rPr lang="de-DE" dirty="0"/>
                  <a:t>Berechnung </a:t>
                </a:r>
                <a:r>
                  <a:rPr lang="en-US" dirty="0"/>
                  <a:t>des </a:t>
                </a:r>
                <a:r>
                  <a:rPr lang="en-US" dirty="0" err="1"/>
                  <a:t>absoluten</a:t>
                </a:r>
                <a:r>
                  <a:rPr lang="en-US" dirty="0"/>
                  <a:t> </a:t>
                </a:r>
                <a:r>
                  <a:rPr lang="en-US" dirty="0" err="1"/>
                  <a:t>Abstandes</a:t>
                </a:r>
                <a:r>
                  <a:rPr lang="en-US" dirty="0"/>
                  <a:t> von </a:t>
                </a:r>
                <a:r>
                  <a:rPr lang="en-US" dirty="0" err="1"/>
                  <a:t>einer</a:t>
                </a:r>
                <a:r>
                  <a:rPr lang="en-US" dirty="0"/>
                  <a:t> Edge </a:t>
                </a:r>
                <a:r>
                  <a:rPr lang="en-US" dirty="0" err="1"/>
                  <a:t>zur</a:t>
                </a:r>
                <a:r>
                  <a:rPr lang="en-US" dirty="0"/>
                  <a:t> Destination Edge</a:t>
                </a:r>
              </a:p>
              <a:p>
                <a:pPr lvl="1"/>
                <a14:m>
                  <m:oMath xmlns:m="http://schemas.openxmlformats.org/officeDocument/2006/math">
                    <m:r>
                      <a:rPr lang="en-US" b="0" i="1" smtClean="0">
                        <a:latin typeface="Cambria Math" panose="02040503050406030204" pitchFamily="18" charset="0"/>
                      </a:rPr>
                      <m:t>h</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𝑠𝑡𝑎𝑟𝑡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𝑑𝑒𝑠𝑡𝑖𝑛𝑎𝑡𝑖𝑜𝑛</m:t>
                            </m:r>
                          </m:sub>
                        </m:sSub>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𝑠𝑡𝑎𝑟𝑡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𝑑𝑒𝑠𝑡𝑖𝑛𝑎𝑡𝑖𝑜𝑛</m:t>
                        </m:r>
                      </m:sub>
                    </m:sSub>
                    <m:r>
                      <a:rPr lang="en-US" b="0" i="1" smtClean="0">
                        <a:latin typeface="Cambria Math" panose="02040503050406030204" pitchFamily="18" charset="0"/>
                      </a:rPr>
                      <m:t>|</m:t>
                    </m:r>
                  </m:oMath>
                </a14:m>
                <a:endParaRPr lang="en-US" dirty="0"/>
              </a:p>
              <a:p>
                <a:r>
                  <a:rPr lang="en-US" dirty="0" err="1"/>
                  <a:t>Euklidische</a:t>
                </a:r>
                <a:r>
                  <a:rPr lang="en-US" dirty="0"/>
                  <a:t> </a:t>
                </a:r>
                <a:r>
                  <a:rPr lang="en-US" dirty="0" err="1"/>
                  <a:t>Distanz</a:t>
                </a:r>
                <a:endParaRPr lang="en-US" dirty="0"/>
              </a:p>
              <a:p>
                <a:pPr lvl="1"/>
                <a:r>
                  <a:rPr lang="en-US" dirty="0" err="1"/>
                  <a:t>Genauer</a:t>
                </a:r>
                <a:r>
                  <a:rPr lang="en-US" dirty="0"/>
                  <a:t> </a:t>
                </a:r>
                <a:r>
                  <a:rPr lang="en-US" dirty="0" err="1"/>
                  <a:t>als</a:t>
                </a:r>
                <a:r>
                  <a:rPr lang="en-US" dirty="0"/>
                  <a:t> die </a:t>
                </a:r>
                <a:r>
                  <a:rPr lang="en-US" dirty="0" err="1"/>
                  <a:t>Manhatten</a:t>
                </a:r>
                <a:r>
                  <a:rPr lang="en-US" dirty="0"/>
                  <a:t> </a:t>
                </a:r>
                <a:r>
                  <a:rPr lang="en-US" dirty="0" err="1"/>
                  <a:t>Distanz</a:t>
                </a:r>
                <a:r>
                  <a:rPr lang="en-US" dirty="0"/>
                  <a:t>, </a:t>
                </a:r>
                <a:r>
                  <a:rPr lang="en-US" dirty="0" err="1"/>
                  <a:t>aber</a:t>
                </a:r>
                <a:r>
                  <a:rPr lang="en-US" dirty="0"/>
                  <a:t> </a:t>
                </a:r>
                <a:r>
                  <a:rPr lang="en-US" dirty="0" err="1"/>
                  <a:t>langsamer</a:t>
                </a:r>
                <a:r>
                  <a:rPr lang="en-US" dirty="0"/>
                  <a:t>, </a:t>
                </a:r>
              </a:p>
              <a:p>
                <a:pPr marL="0" lvl="1" indent="0">
                  <a:buNone/>
                </a:pPr>
                <a:r>
                  <a:rPr lang="en-US" dirty="0"/>
                  <a:t>   da </a:t>
                </a:r>
                <a:r>
                  <a:rPr lang="en-US" dirty="0" err="1"/>
                  <a:t>ein</a:t>
                </a:r>
                <a:r>
                  <a:rPr lang="en-US" dirty="0"/>
                  <a:t> </a:t>
                </a:r>
                <a:r>
                  <a:rPr lang="en-US" dirty="0" err="1"/>
                  <a:t>größeres</a:t>
                </a:r>
                <a:r>
                  <a:rPr lang="en-US" dirty="0"/>
                  <a:t> </a:t>
                </a:r>
                <a:r>
                  <a:rPr lang="en-US" dirty="0" err="1"/>
                  <a:t>Gebiet</a:t>
                </a:r>
                <a:r>
                  <a:rPr lang="en-US" dirty="0"/>
                  <a:t> </a:t>
                </a:r>
                <a:r>
                  <a:rPr lang="en-US" dirty="0" err="1"/>
                  <a:t>erkundet</a:t>
                </a:r>
                <a:r>
                  <a:rPr lang="en-US" dirty="0"/>
                  <a:t> </a:t>
                </a:r>
                <a:r>
                  <a:rPr lang="en-US" dirty="0" err="1"/>
                  <a:t>werden</a:t>
                </a:r>
                <a:r>
                  <a:rPr lang="en-US" dirty="0"/>
                  <a:t> muss</a:t>
                </a:r>
              </a:p>
              <a:p>
                <a:pPr lvl="1"/>
                <a:r>
                  <a:rPr lang="en-US" dirty="0" err="1"/>
                  <a:t>Bevorzugt</a:t>
                </a:r>
                <a:r>
                  <a:rPr lang="en-US" dirty="0"/>
                  <a:t> </a:t>
                </a:r>
                <a:r>
                  <a:rPr lang="en-US" dirty="0" err="1"/>
                  <a:t>einen</a:t>
                </a:r>
                <a:r>
                  <a:rPr lang="en-US" dirty="0"/>
                  <a:t> </a:t>
                </a:r>
                <a:r>
                  <a:rPr lang="en-US" dirty="0" err="1"/>
                  <a:t>Pfad</a:t>
                </a:r>
                <a:r>
                  <a:rPr lang="en-US" dirty="0"/>
                  <a:t> </a:t>
                </a:r>
                <a:r>
                  <a:rPr lang="en-US" dirty="0" err="1"/>
                  <a:t>entlang</a:t>
                </a:r>
                <a:r>
                  <a:rPr lang="en-US" dirty="0"/>
                  <a:t> </a:t>
                </a:r>
                <a:r>
                  <a:rPr lang="en-US" dirty="0" err="1"/>
                  <a:t>einer</a:t>
                </a:r>
                <a:r>
                  <a:rPr lang="en-US" dirty="0"/>
                  <a:t> </a:t>
                </a:r>
                <a:r>
                  <a:rPr lang="en-US" dirty="0" err="1"/>
                  <a:t>Linie</a:t>
                </a:r>
                <a:endParaRPr lang="en-US" dirty="0"/>
              </a:p>
              <a:p>
                <a:pPr lvl="1"/>
                <a14:m>
                  <m:oMath xmlns:m="http://schemas.openxmlformats.org/officeDocument/2006/math">
                    <m:r>
                      <a:rPr lang="en-US" b="0" i="1" smtClean="0">
                        <a:latin typeface="Cambria Math" panose="02040503050406030204" pitchFamily="18" charset="0"/>
                      </a:rPr>
                      <m:t>h</m:t>
                    </m:r>
                    <m:r>
                      <a:rPr lang="en-US" b="0" i="1" smtClean="0">
                        <a:latin typeface="Cambria Math" panose="02040503050406030204" pitchFamily="18" charset="0"/>
                      </a:rPr>
                      <m:t>= </m:t>
                    </m:r>
                    <m:rad>
                      <m:radPr>
                        <m:degHide m:val="on"/>
                        <m:ctrlPr>
                          <a:rPr lang="en-US" b="0" i="1" smtClean="0">
                            <a:latin typeface="Cambria Math" panose="02040503050406030204" pitchFamily="18" charset="0"/>
                          </a:rPr>
                        </m:ctrlPr>
                      </m:radPr>
                      <m:deg/>
                      <m:e>
                        <m:sSup>
                          <m:sSupPr>
                            <m:ctrlPr>
                              <a:rPr lang="en-US" b="0" i="1" smtClean="0">
                                <a:latin typeface="Cambria Math" panose="02040503050406030204" pitchFamily="18" charset="0"/>
                              </a:rPr>
                            </m:ctrlPr>
                          </m:sSupPr>
                          <m:e>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𝑠𝑡𝑎𝑟𝑡</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𝑑𝑒𝑠𝑡𝑖𝑛𝑎𝑡𝑖𝑜𝑛</m:t>
                                </m:r>
                              </m:sub>
                            </m:sSub>
                            <m:r>
                              <a:rPr lang="en-US" b="0" i="1" smtClean="0">
                                <a:latin typeface="Cambria Math" panose="02040503050406030204" pitchFamily="18" charset="0"/>
                              </a:rPr>
                              <m:t>)</m:t>
                            </m:r>
                          </m:e>
                          <m:sup>
                            <m:r>
                              <a:rPr lang="en-US" b="0" i="1" smtClean="0">
                                <a:latin typeface="Cambria Math" panose="02040503050406030204" pitchFamily="18" charset="0"/>
                              </a:rPr>
                              <m:t>2</m:t>
                            </m:r>
                          </m:sup>
                        </m:sSup>
                        <m:r>
                          <a:rPr lang="en-US" b="0" i="1" smtClean="0">
                            <a:latin typeface="Cambria Math" panose="02040503050406030204" pitchFamily="18" charset="0"/>
                          </a:rPr>
                          <m:t> + </m:t>
                        </m:r>
                        <m:sSup>
                          <m:sSupPr>
                            <m:ctrlPr>
                              <a:rPr lang="en-US" b="0" i="1" smtClean="0">
                                <a:latin typeface="Cambria Math" panose="02040503050406030204" pitchFamily="18" charset="0"/>
                              </a:rPr>
                            </m:ctrlPr>
                          </m:sSupPr>
                          <m:e>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𝑠𝑡𝑎𝑟𝑡</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𝑦</m:t>
                                </m:r>
                              </m:e>
                              <m:sub>
                                <m:r>
                                  <a:rPr lang="en-US" i="1">
                                    <a:latin typeface="Cambria Math" panose="02040503050406030204" pitchFamily="18" charset="0"/>
                                  </a:rPr>
                                  <m:t>𝑑𝑒𝑠𝑡𝑖𝑛𝑎𝑡𝑖𝑜𝑛</m:t>
                                </m:r>
                              </m:sub>
                            </m:sSub>
                            <m:r>
                              <a:rPr lang="en-US" b="0" i="1" smtClean="0">
                                <a:latin typeface="Cambria Math" panose="02040503050406030204" pitchFamily="18" charset="0"/>
                              </a:rPr>
                              <m:t>)</m:t>
                            </m:r>
                          </m:e>
                          <m:sup>
                            <m:r>
                              <a:rPr lang="en-US" b="0" i="1" smtClean="0">
                                <a:latin typeface="Cambria Math" panose="02040503050406030204" pitchFamily="18" charset="0"/>
                              </a:rPr>
                              <m:t>2</m:t>
                            </m:r>
                          </m:sup>
                        </m:sSup>
                        <m:r>
                          <a:rPr lang="en-US" b="0" i="1" smtClean="0">
                            <a:latin typeface="Cambria Math" panose="02040503050406030204" pitchFamily="18" charset="0"/>
                          </a:rPr>
                          <m:t> </m:t>
                        </m:r>
                      </m:e>
                    </m:rad>
                  </m:oMath>
                </a14:m>
                <a:endParaRPr lang="en-US" dirty="0"/>
              </a:p>
              <a:p>
                <a:pPr marL="0" lvl="1" indent="0">
                  <a:buNone/>
                </a:pPr>
                <a:endParaRPr lang="en-US" dirty="0"/>
              </a:p>
              <a:p>
                <a:pPr marL="0" lvl="1" indent="0">
                  <a:buNone/>
                </a:pPr>
                <a:br>
                  <a:rPr lang="en-US" dirty="0"/>
                </a:br>
                <a:endParaRPr lang="en-US" dirty="0"/>
              </a:p>
              <a:p>
                <a:pPr marL="0" lvl="1" indent="0">
                  <a:buNone/>
                </a:pPr>
                <a:endParaRPr lang="en-US" dirty="0"/>
              </a:p>
            </p:txBody>
          </p:sp>
        </mc:Choice>
        <mc:Fallback xmlns="">
          <p:sp>
            <p:nvSpPr>
              <p:cNvPr id="11" name="Text Placeholder"/>
              <p:cNvSpPr>
                <a:spLocks noGrp="1" noRot="1" noChangeAspect="1" noMove="1" noResize="1" noEditPoints="1" noAdjustHandles="1" noChangeArrowheads="1" noChangeShapeType="1" noTextEdit="1"/>
              </p:cNvSpPr>
              <p:nvPr>
                <p:ph type="body" sz="quarter" idx="10"/>
              </p:nvPr>
            </p:nvSpPr>
            <p:spPr>
              <a:blipFill>
                <a:blip r:embed="rId2"/>
                <a:stretch>
                  <a:fillRect l="-1417" t="-1552"/>
                </a:stretch>
              </a:blipFill>
            </p:spPr>
            <p:txBody>
              <a:bodyPr/>
              <a:lstStyle/>
              <a:p>
                <a:r>
                  <a:rPr lang="en-DE">
                    <a:noFill/>
                  </a:rPr>
                  <a:t> </a:t>
                </a:r>
              </a:p>
            </p:txBody>
          </p:sp>
        </mc:Fallback>
      </mc:AlternateContent>
      <p:sp>
        <p:nvSpPr>
          <p:cNvPr id="4" name="Title"/>
          <p:cNvSpPr>
            <a:spLocks noGrp="1"/>
          </p:cNvSpPr>
          <p:nvPr>
            <p:ph type="title"/>
          </p:nvPr>
        </p:nvSpPr>
        <p:spPr>
          <a:xfrm>
            <a:off x="504001" y="504000"/>
            <a:ext cx="11186476" cy="677108"/>
          </a:xfrm>
        </p:spPr>
        <p:txBody>
          <a:bodyPr/>
          <a:lstStyle/>
          <a:p>
            <a:r>
              <a:rPr lang="en-US" err="1"/>
              <a:t>Erweiterung</a:t>
            </a:r>
            <a:r>
              <a:rPr lang="en-US"/>
              <a:t> von Dijkstra’s Algorithm</a:t>
            </a:r>
            <a:br>
              <a:rPr lang="en-US"/>
            </a:br>
            <a:r>
              <a:rPr lang="en-US" sz="2000" b="0">
                <a:solidFill>
                  <a:schemeClr val="accent1"/>
                </a:solidFill>
              </a:rPr>
              <a:t>A* Search</a:t>
            </a:r>
          </a:p>
        </p:txBody>
      </p:sp>
      <p:pic>
        <p:nvPicPr>
          <p:cNvPr id="3" name="Picture 2">
            <a:extLst>
              <a:ext uri="{FF2B5EF4-FFF2-40B4-BE49-F238E27FC236}">
                <a16:creationId xmlns:a16="http://schemas.microsoft.com/office/drawing/2014/main" id="{73F7A360-5687-4BD4-AB04-FA82CB627642}"/>
              </a:ext>
            </a:extLst>
          </p:cNvPr>
          <p:cNvPicPr>
            <a:picLocks noChangeAspect="1"/>
          </p:cNvPicPr>
          <p:nvPr/>
        </p:nvPicPr>
        <p:blipFill>
          <a:blip r:embed="rId3"/>
          <a:stretch>
            <a:fillRect/>
          </a:stretch>
        </p:blipFill>
        <p:spPr>
          <a:xfrm>
            <a:off x="8677276" y="1432350"/>
            <a:ext cx="3013200" cy="3993300"/>
          </a:xfrm>
          <a:prstGeom prst="rect">
            <a:avLst/>
          </a:prstGeom>
        </p:spPr>
      </p:pic>
    </p:spTree>
    <p:extLst>
      <p:ext uri="{BB962C8B-B14F-4D97-AF65-F5344CB8AC3E}">
        <p14:creationId xmlns:p14="http://schemas.microsoft.com/office/powerpoint/2010/main" val="12426005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p:cNvSpPr>
            <a:spLocks noGrp="1"/>
          </p:cNvSpPr>
          <p:nvPr>
            <p:ph type="body" sz="quarter" idx="10"/>
          </p:nvPr>
        </p:nvSpPr>
        <p:spPr/>
        <p:txBody>
          <a:bodyPr/>
          <a:lstStyle/>
          <a:p>
            <a:pPr lvl="0"/>
            <a:r>
              <a:rPr lang="en-US"/>
              <a:t>Open Shortest Path First (OSPF)</a:t>
            </a:r>
          </a:p>
          <a:p>
            <a:pPr lvl="1"/>
            <a:r>
              <a:rPr lang="en-US"/>
              <a:t>Link-State-</a:t>
            </a:r>
            <a:r>
              <a:rPr lang="en-US" err="1"/>
              <a:t>Protokoll</a:t>
            </a:r>
            <a:r>
              <a:rPr lang="en-US"/>
              <a:t>, um den </a:t>
            </a:r>
            <a:r>
              <a:rPr lang="en-US" err="1"/>
              <a:t>besten</a:t>
            </a:r>
            <a:r>
              <a:rPr lang="en-US"/>
              <a:t> </a:t>
            </a:r>
            <a:r>
              <a:rPr lang="en-US" err="1"/>
              <a:t>Pfad</a:t>
            </a:r>
            <a:r>
              <a:rPr lang="en-US"/>
              <a:t> </a:t>
            </a:r>
            <a:r>
              <a:rPr lang="en-US" err="1"/>
              <a:t>zwischen</a:t>
            </a:r>
            <a:r>
              <a:rPr lang="en-US"/>
              <a:t> den Quell- und</a:t>
            </a:r>
          </a:p>
          <a:p>
            <a:pPr marL="0" lvl="1" indent="0">
              <a:buNone/>
            </a:pPr>
            <a:r>
              <a:rPr lang="en-US"/>
              <a:t>   dem </a:t>
            </a:r>
            <a:r>
              <a:rPr lang="en-US" err="1"/>
              <a:t>Zielrouter</a:t>
            </a:r>
            <a:r>
              <a:rPr lang="en-US"/>
              <a:t> </a:t>
            </a:r>
            <a:r>
              <a:rPr lang="en-US" err="1"/>
              <a:t>zu</a:t>
            </a:r>
            <a:r>
              <a:rPr lang="en-US"/>
              <a:t> </a:t>
            </a:r>
            <a:r>
              <a:rPr lang="en-US" err="1"/>
              <a:t>finden</a:t>
            </a:r>
            <a:endParaRPr lang="en-US"/>
          </a:p>
          <a:p>
            <a:pPr lvl="1"/>
            <a:r>
              <a:rPr lang="en-US"/>
              <a:t>Der </a:t>
            </a:r>
            <a:r>
              <a:rPr lang="en-US" err="1"/>
              <a:t>Algorithmus</a:t>
            </a:r>
            <a:r>
              <a:rPr lang="en-US"/>
              <a:t> </a:t>
            </a:r>
            <a:r>
              <a:rPr lang="en-US" err="1"/>
              <a:t>stellt</a:t>
            </a:r>
            <a:r>
              <a:rPr lang="en-US"/>
              <a:t> den </a:t>
            </a:r>
            <a:r>
              <a:rPr lang="en-US" err="1"/>
              <a:t>kürzesten</a:t>
            </a:r>
            <a:r>
              <a:rPr lang="en-US"/>
              <a:t> </a:t>
            </a:r>
            <a:r>
              <a:rPr lang="en-US" err="1"/>
              <a:t>Kostenpfad</a:t>
            </a:r>
            <a:r>
              <a:rPr lang="en-US"/>
              <a:t> </a:t>
            </a:r>
            <a:r>
              <a:rPr lang="en-US" err="1"/>
              <a:t>dar</a:t>
            </a:r>
            <a:r>
              <a:rPr lang="en-US"/>
              <a:t> und </a:t>
            </a:r>
            <a:r>
              <a:rPr lang="en-US" err="1"/>
              <a:t>aktualisiert</a:t>
            </a:r>
            <a:r>
              <a:rPr lang="en-US"/>
              <a:t> </a:t>
            </a:r>
          </a:p>
          <a:p>
            <a:pPr marL="0" lvl="1" indent="0">
              <a:buNone/>
            </a:pPr>
            <a:r>
              <a:rPr lang="en-US"/>
              <a:t>   </a:t>
            </a:r>
            <a:r>
              <a:rPr lang="en-US" err="1"/>
              <a:t>eine</a:t>
            </a:r>
            <a:r>
              <a:rPr lang="en-US"/>
              <a:t> </a:t>
            </a:r>
            <a:r>
              <a:rPr lang="en-US" err="1"/>
              <a:t>Weiterleitungstabelle</a:t>
            </a:r>
            <a:endParaRPr lang="en-US"/>
          </a:p>
          <a:p>
            <a:pPr lvl="0"/>
            <a:r>
              <a:rPr lang="en-US" err="1"/>
              <a:t>Dateiserver</a:t>
            </a:r>
            <a:r>
              <a:rPr lang="en-US"/>
              <a:t> </a:t>
            </a:r>
            <a:r>
              <a:rPr lang="en-US" err="1"/>
              <a:t>festlegen</a:t>
            </a:r>
            <a:endParaRPr lang="en-US"/>
          </a:p>
          <a:p>
            <a:pPr lvl="1"/>
            <a:r>
              <a:rPr lang="en-US" err="1"/>
              <a:t>Bestimmung</a:t>
            </a:r>
            <a:r>
              <a:rPr lang="en-US"/>
              <a:t> </a:t>
            </a:r>
            <a:r>
              <a:rPr lang="en-US" err="1"/>
              <a:t>eines</a:t>
            </a:r>
            <a:r>
              <a:rPr lang="en-US"/>
              <a:t> </a:t>
            </a:r>
            <a:r>
              <a:rPr lang="en-US" err="1"/>
              <a:t>Dateiserver</a:t>
            </a:r>
            <a:r>
              <a:rPr lang="en-US"/>
              <a:t> in </a:t>
            </a:r>
            <a:r>
              <a:rPr lang="en-US" err="1"/>
              <a:t>einem</a:t>
            </a:r>
            <a:r>
              <a:rPr lang="en-US"/>
              <a:t> LAN </a:t>
            </a:r>
          </a:p>
          <a:p>
            <a:pPr lvl="1"/>
            <a:r>
              <a:rPr lang="en-US"/>
              <a:t>Dijkstra </a:t>
            </a:r>
            <a:r>
              <a:rPr lang="en-US" err="1"/>
              <a:t>minimiert</a:t>
            </a:r>
            <a:r>
              <a:rPr lang="en-US"/>
              <a:t> den </a:t>
            </a:r>
            <a:r>
              <a:rPr lang="en-US" err="1"/>
              <a:t>Pfad</a:t>
            </a:r>
            <a:r>
              <a:rPr lang="en-US"/>
              <a:t> </a:t>
            </a:r>
            <a:r>
              <a:rPr lang="en-US" err="1"/>
              <a:t>zwischen</a:t>
            </a:r>
            <a:r>
              <a:rPr lang="en-US"/>
              <a:t> den </a:t>
            </a:r>
            <a:r>
              <a:rPr lang="en-US" err="1"/>
              <a:t>Netzwerken</a:t>
            </a:r>
            <a:r>
              <a:rPr lang="en-US"/>
              <a:t> und </a:t>
            </a:r>
            <a:r>
              <a:rPr lang="en-US" err="1"/>
              <a:t>verringert</a:t>
            </a:r>
            <a:r>
              <a:rPr lang="en-US"/>
              <a:t> </a:t>
            </a:r>
          </a:p>
          <a:p>
            <a:pPr marL="0" lvl="1" indent="0">
              <a:buNone/>
            </a:pPr>
            <a:r>
              <a:rPr lang="en-US"/>
              <a:t>   </a:t>
            </a:r>
            <a:r>
              <a:rPr lang="en-US" err="1"/>
              <a:t>Anzahl</a:t>
            </a:r>
            <a:r>
              <a:rPr lang="en-US"/>
              <a:t> von “Hops”</a:t>
            </a:r>
          </a:p>
          <a:p>
            <a:pPr marL="0" lvl="1" indent="0">
              <a:buNone/>
            </a:pPr>
            <a:endParaRPr lang="en-US"/>
          </a:p>
        </p:txBody>
      </p:sp>
      <p:sp>
        <p:nvSpPr>
          <p:cNvPr id="4" name="Title"/>
          <p:cNvSpPr>
            <a:spLocks noGrp="1"/>
          </p:cNvSpPr>
          <p:nvPr>
            <p:ph type="title"/>
          </p:nvPr>
        </p:nvSpPr>
        <p:spPr>
          <a:xfrm>
            <a:off x="504001" y="504000"/>
            <a:ext cx="11186476" cy="677108"/>
          </a:xfrm>
        </p:spPr>
        <p:txBody>
          <a:bodyPr/>
          <a:lstStyle/>
          <a:p>
            <a:r>
              <a:rPr lang="en-US" err="1"/>
              <a:t>Anwendungsmöglichkeiten</a:t>
            </a:r>
            <a:br>
              <a:rPr lang="en-US"/>
            </a:br>
            <a:r>
              <a:rPr lang="en-US" sz="2000" b="0">
                <a:solidFill>
                  <a:schemeClr val="accent1"/>
                </a:solidFill>
              </a:rPr>
              <a:t>Netzwerke</a:t>
            </a:r>
          </a:p>
        </p:txBody>
      </p:sp>
      <p:pic>
        <p:nvPicPr>
          <p:cNvPr id="3" name="Picture 2">
            <a:extLst>
              <a:ext uri="{FF2B5EF4-FFF2-40B4-BE49-F238E27FC236}">
                <a16:creationId xmlns:a16="http://schemas.microsoft.com/office/drawing/2014/main" id="{306AA273-6982-4B5C-9C2F-50718E89E077}"/>
              </a:ext>
            </a:extLst>
          </p:cNvPr>
          <p:cNvPicPr>
            <a:picLocks noChangeAspect="1"/>
          </p:cNvPicPr>
          <p:nvPr/>
        </p:nvPicPr>
        <p:blipFill>
          <a:blip r:embed="rId2"/>
          <a:stretch>
            <a:fillRect/>
          </a:stretch>
        </p:blipFill>
        <p:spPr>
          <a:xfrm>
            <a:off x="8538838" y="1853181"/>
            <a:ext cx="3151638" cy="3151638"/>
          </a:xfrm>
          <a:prstGeom prst="rect">
            <a:avLst/>
          </a:prstGeom>
        </p:spPr>
      </p:pic>
    </p:spTree>
    <p:extLst>
      <p:ext uri="{BB962C8B-B14F-4D97-AF65-F5344CB8AC3E}">
        <p14:creationId xmlns:p14="http://schemas.microsoft.com/office/powerpoint/2010/main" val="354656142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vider"/>
          <p:cNvSpPr>
            <a:spLocks noGrp="1"/>
          </p:cNvSpPr>
          <p:nvPr>
            <p:ph type="ctrTitle"/>
          </p:nvPr>
        </p:nvSpPr>
        <p:spPr/>
        <p:txBody>
          <a:bodyPr/>
          <a:lstStyle/>
          <a:p>
            <a:r>
              <a:rPr lang="en-US"/>
              <a:t>Demon</a:t>
            </a:r>
            <a:r>
              <a:rPr lang="en-US">
                <a:solidFill>
                  <a:schemeClr val="accent1"/>
                </a:solidFill>
              </a:rPr>
              <a:t>stration</a:t>
            </a:r>
          </a:p>
        </p:txBody>
      </p:sp>
    </p:spTree>
    <p:extLst>
      <p:ext uri="{BB962C8B-B14F-4D97-AF65-F5344CB8AC3E}">
        <p14:creationId xmlns:p14="http://schemas.microsoft.com/office/powerpoint/2010/main" val="41814097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Quote placeholder"/>
          <p:cNvSpPr>
            <a:spLocks noGrp="1"/>
          </p:cNvSpPr>
          <p:nvPr>
            <p:ph type="body" sz="quarter" idx="10"/>
          </p:nvPr>
        </p:nvSpPr>
        <p:spPr/>
        <p:txBody>
          <a:bodyPr/>
          <a:lstStyle/>
          <a:p>
            <a:pPr lvl="0"/>
            <a:r>
              <a:rPr lang="en-US"/>
              <a:t>“For the absence of a bibliography I offer </a:t>
            </a:r>
            <a:r>
              <a:rPr lang="en-US">
                <a:solidFill>
                  <a:schemeClr val="accent1"/>
                </a:solidFill>
              </a:rPr>
              <a:t>neither explanation nor apology</a:t>
            </a:r>
            <a:r>
              <a:rPr lang="en-US"/>
              <a:t>.”</a:t>
            </a:r>
          </a:p>
          <a:p>
            <a:pPr lvl="1"/>
            <a:r>
              <a:rPr lang="en-US" err="1"/>
              <a:t>Edsger</a:t>
            </a:r>
            <a:r>
              <a:rPr lang="en-US"/>
              <a:t> W. Dijkstra</a:t>
            </a:r>
          </a:p>
        </p:txBody>
      </p:sp>
    </p:spTree>
    <p:extLst>
      <p:ext uri="{BB962C8B-B14F-4D97-AF65-F5344CB8AC3E}">
        <p14:creationId xmlns:p14="http://schemas.microsoft.com/office/powerpoint/2010/main" val="180141684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p:cNvSpPr>
            <a:spLocks noGrp="1"/>
          </p:cNvSpPr>
          <p:nvPr>
            <p:ph type="body" sz="quarter" idx="10"/>
          </p:nvPr>
        </p:nvSpPr>
        <p:spPr/>
        <p:txBody>
          <a:bodyPr/>
          <a:lstStyle/>
          <a:p>
            <a:pPr lvl="0"/>
            <a:r>
              <a:rPr lang="en-US" dirty="0" err="1"/>
              <a:t>Cormen</a:t>
            </a:r>
            <a:r>
              <a:rPr lang="en-US" dirty="0"/>
              <a:t>, Thomas H.; </a:t>
            </a:r>
            <a:r>
              <a:rPr lang="en-US" dirty="0" err="1"/>
              <a:t>Leiserson</a:t>
            </a:r>
            <a:r>
              <a:rPr lang="en-US" dirty="0"/>
              <a:t>, Charles E.; </a:t>
            </a:r>
            <a:r>
              <a:rPr lang="en-US" dirty="0" err="1"/>
              <a:t>Rivest</a:t>
            </a:r>
            <a:r>
              <a:rPr lang="en-US" dirty="0"/>
              <a:t>, Ronald; Stein, Clifford (2013): </a:t>
            </a:r>
            <a:r>
              <a:rPr lang="en-US" dirty="0" err="1"/>
              <a:t>Algorithmen</a:t>
            </a:r>
            <a:r>
              <a:rPr lang="en-US" dirty="0"/>
              <a:t> – </a:t>
            </a:r>
            <a:r>
              <a:rPr lang="en-US" dirty="0" err="1"/>
              <a:t>eine</a:t>
            </a:r>
            <a:r>
              <a:rPr lang="en-US" dirty="0"/>
              <a:t> </a:t>
            </a:r>
            <a:r>
              <a:rPr lang="en-US" dirty="0" err="1"/>
              <a:t>Einführung</a:t>
            </a:r>
            <a:r>
              <a:rPr lang="en-US" dirty="0"/>
              <a:t>, 4. </a:t>
            </a:r>
            <a:r>
              <a:rPr lang="en-US" dirty="0" err="1"/>
              <a:t>Auflage</a:t>
            </a:r>
            <a:r>
              <a:rPr lang="en-US" dirty="0"/>
              <a:t>, </a:t>
            </a:r>
            <a:r>
              <a:rPr lang="en-US" dirty="0" err="1"/>
              <a:t>Oldenbourg</a:t>
            </a:r>
            <a:r>
              <a:rPr lang="en-US" dirty="0"/>
              <a:t> Verlag München</a:t>
            </a:r>
          </a:p>
          <a:p>
            <a:pPr lvl="0"/>
            <a:r>
              <a:rPr lang="en-US" dirty="0" err="1"/>
              <a:t>Fiset</a:t>
            </a:r>
            <a:r>
              <a:rPr lang="en-US" dirty="0"/>
              <a:t>, William (2019): Graph Theory Algorithms on freecodecamp.org or Udemy</a:t>
            </a:r>
          </a:p>
          <a:p>
            <a:pPr lvl="0"/>
            <a:r>
              <a:rPr lang="en-US" dirty="0"/>
              <a:t>theory.stanford.edu (2021): Introduction to A*, </a:t>
            </a:r>
            <a:r>
              <a:rPr lang="en-US" dirty="0">
                <a:hlinkClick r:id="rId2"/>
              </a:rPr>
              <a:t>http://theory.stanford.edu/~amitp/GameProgramming/AStarComparison.html</a:t>
            </a:r>
            <a:r>
              <a:rPr lang="en-US" dirty="0"/>
              <a:t>, </a:t>
            </a:r>
            <a:r>
              <a:rPr lang="en-US" dirty="0" err="1"/>
              <a:t>abgerufen</a:t>
            </a:r>
            <a:r>
              <a:rPr lang="en-US" dirty="0"/>
              <a:t> am 24.06.2021</a:t>
            </a:r>
          </a:p>
          <a:p>
            <a:r>
              <a:rPr lang="en-US" dirty="0"/>
              <a:t>theory.stanford.edu (2021): Heuristics, </a:t>
            </a:r>
            <a:r>
              <a:rPr lang="de-DE" dirty="0">
                <a:hlinkClick r:id="rId3" tooltip="http://theory.stanford.edu/~amitp/gameprogramming/heuristics.html#a-stars-use-of-the-heuristic"/>
              </a:rPr>
              <a:t>http://theory.stanford.edu/~amitp/GameProgramming/Heuristics.html#a-stars-use-of-the-heuristic</a:t>
            </a:r>
            <a:r>
              <a:rPr lang="de-DE" dirty="0"/>
              <a:t>, </a:t>
            </a:r>
            <a:r>
              <a:rPr lang="en-US" dirty="0" err="1"/>
              <a:t>abgerufen</a:t>
            </a:r>
            <a:r>
              <a:rPr lang="en-US" dirty="0"/>
              <a:t> am 24.06.2021</a:t>
            </a:r>
          </a:p>
          <a:p>
            <a:r>
              <a:rPr lang="en-US" dirty="0"/>
              <a:t>en.wikipedia.org (2021): Dijkstra’s Algorithm, </a:t>
            </a:r>
            <a:r>
              <a:rPr lang="en-US" dirty="0">
                <a:hlinkClick r:id="rId4"/>
              </a:rPr>
              <a:t>https://en.wikipedia.org/wiki/Dijkstra%27s_algorithm</a:t>
            </a:r>
            <a:r>
              <a:rPr lang="en-US" dirty="0"/>
              <a:t>, </a:t>
            </a:r>
            <a:r>
              <a:rPr lang="en-US" dirty="0" err="1"/>
              <a:t>abgerufen</a:t>
            </a:r>
            <a:r>
              <a:rPr lang="en-US" dirty="0"/>
              <a:t> am 24.06.2021</a:t>
            </a:r>
          </a:p>
        </p:txBody>
      </p:sp>
      <p:sp>
        <p:nvSpPr>
          <p:cNvPr id="4" name="Title"/>
          <p:cNvSpPr>
            <a:spLocks noGrp="1"/>
          </p:cNvSpPr>
          <p:nvPr>
            <p:ph type="title"/>
          </p:nvPr>
        </p:nvSpPr>
        <p:spPr>
          <a:xfrm>
            <a:off x="504001" y="504000"/>
            <a:ext cx="11186476" cy="369332"/>
          </a:xfrm>
        </p:spPr>
        <p:txBody>
          <a:bodyPr/>
          <a:lstStyle/>
          <a:p>
            <a:r>
              <a:rPr lang="en-US" err="1"/>
              <a:t>Quellenangaben</a:t>
            </a:r>
            <a:endParaRPr lang="en-US" sz="2000" b="0"/>
          </a:p>
        </p:txBody>
      </p:sp>
    </p:spTree>
    <p:extLst>
      <p:ext uri="{BB962C8B-B14F-4D97-AF65-F5344CB8AC3E}">
        <p14:creationId xmlns:p14="http://schemas.microsoft.com/office/powerpoint/2010/main" val="4210836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hank you"/>
          <p:cNvSpPr>
            <a:spLocks noGrp="1"/>
          </p:cNvSpPr>
          <p:nvPr>
            <p:ph type="ctrTitle"/>
          </p:nvPr>
        </p:nvSpPr>
        <p:spPr/>
        <p:txBody>
          <a:bodyPr/>
          <a:lstStyle/>
          <a:p>
            <a:r>
              <a:rPr lang="en-US"/>
              <a:t>Thank you.</a:t>
            </a:r>
          </a:p>
        </p:txBody>
      </p:sp>
    </p:spTree>
    <p:extLst>
      <p:ext uri="{BB962C8B-B14F-4D97-AF65-F5344CB8AC3E}">
        <p14:creationId xmlns:p14="http://schemas.microsoft.com/office/powerpoint/2010/main" val="188185123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051854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p:cNvSpPr>
            <a:spLocks noGrp="1"/>
          </p:cNvSpPr>
          <p:nvPr>
            <p:ph type="body" sz="quarter" idx="10"/>
          </p:nvPr>
        </p:nvSpPr>
        <p:spPr/>
        <p:txBody>
          <a:bodyPr>
            <a:normAutofit/>
          </a:bodyPr>
          <a:lstStyle/>
          <a:p>
            <a:pPr lvl="0"/>
            <a:r>
              <a:rPr lang="en-US" err="1"/>
              <a:t>Reiseauskunft</a:t>
            </a:r>
            <a:endParaRPr lang="en-US"/>
          </a:p>
          <a:p>
            <a:pPr lvl="1"/>
            <a:r>
              <a:rPr lang="en-US" err="1"/>
              <a:t>Zum</a:t>
            </a:r>
            <a:r>
              <a:rPr lang="en-US"/>
              <a:t> </a:t>
            </a:r>
            <a:r>
              <a:rPr lang="en-US" err="1"/>
              <a:t>Bestimmen</a:t>
            </a:r>
            <a:r>
              <a:rPr lang="en-US"/>
              <a:t> der </a:t>
            </a:r>
            <a:r>
              <a:rPr lang="en-US" err="1"/>
              <a:t>frühsten</a:t>
            </a:r>
            <a:r>
              <a:rPr lang="en-US"/>
              <a:t> </a:t>
            </a:r>
            <a:r>
              <a:rPr lang="en-US" err="1"/>
              <a:t>Ankunftszeit</a:t>
            </a:r>
            <a:r>
              <a:rPr lang="en-US"/>
              <a:t> </a:t>
            </a:r>
            <a:r>
              <a:rPr lang="en-US" err="1"/>
              <a:t>für</a:t>
            </a:r>
            <a:r>
              <a:rPr lang="en-US"/>
              <a:t> das </a:t>
            </a:r>
            <a:r>
              <a:rPr lang="en-US" err="1"/>
              <a:t>Ziel</a:t>
            </a:r>
            <a:r>
              <a:rPr lang="en-US"/>
              <a:t> </a:t>
            </a:r>
            <a:r>
              <a:rPr lang="en-US" err="1"/>
              <a:t>bei</a:t>
            </a:r>
            <a:r>
              <a:rPr lang="en-US"/>
              <a:t> </a:t>
            </a:r>
            <a:r>
              <a:rPr lang="en-US" err="1"/>
              <a:t>gegebenem</a:t>
            </a:r>
            <a:r>
              <a:rPr lang="en-US"/>
              <a:t> </a:t>
            </a:r>
          </a:p>
          <a:p>
            <a:pPr marL="0" lvl="1" indent="0">
              <a:buNone/>
            </a:pPr>
            <a:r>
              <a:rPr lang="en-US"/>
              <a:t>   </a:t>
            </a:r>
            <a:r>
              <a:rPr lang="en-US" err="1"/>
              <a:t>Startpunkt</a:t>
            </a:r>
            <a:r>
              <a:rPr lang="en-US"/>
              <a:t> und </a:t>
            </a:r>
            <a:r>
              <a:rPr lang="en-US" err="1"/>
              <a:t>Startzeit</a:t>
            </a:r>
            <a:endParaRPr lang="en-US"/>
          </a:p>
          <a:p>
            <a:pPr lvl="1"/>
            <a:r>
              <a:rPr lang="en-US" err="1"/>
              <a:t>Auswahl</a:t>
            </a:r>
            <a:r>
              <a:rPr lang="en-US"/>
              <a:t> der </a:t>
            </a:r>
            <a:r>
              <a:rPr lang="en-US" err="1"/>
              <a:t>bestmöglichen</a:t>
            </a:r>
            <a:r>
              <a:rPr lang="en-US"/>
              <a:t> </a:t>
            </a:r>
            <a:r>
              <a:rPr lang="en-US" err="1"/>
              <a:t>Verbindung</a:t>
            </a:r>
            <a:endParaRPr lang="en-US"/>
          </a:p>
          <a:p>
            <a:pPr lvl="0"/>
            <a:r>
              <a:rPr lang="en-US" err="1"/>
              <a:t>Navigationssyteme</a:t>
            </a:r>
            <a:endParaRPr lang="en-US"/>
          </a:p>
          <a:p>
            <a:pPr lvl="1"/>
            <a:r>
              <a:rPr lang="en-US"/>
              <a:t>Der </a:t>
            </a:r>
            <a:r>
              <a:rPr lang="en-US" err="1"/>
              <a:t>Algorithmus</a:t>
            </a:r>
            <a:r>
              <a:rPr lang="en-US"/>
              <a:t> </a:t>
            </a:r>
            <a:r>
              <a:rPr lang="en-US" err="1"/>
              <a:t>wird</a:t>
            </a:r>
            <a:r>
              <a:rPr lang="en-US"/>
              <a:t> in </a:t>
            </a:r>
            <a:r>
              <a:rPr lang="en-US" err="1"/>
              <a:t>Navigationssytemen</a:t>
            </a:r>
            <a:r>
              <a:rPr lang="en-US"/>
              <a:t> </a:t>
            </a:r>
            <a:r>
              <a:rPr lang="en-US" err="1"/>
              <a:t>verwendet</a:t>
            </a:r>
            <a:r>
              <a:rPr lang="en-US"/>
              <a:t>, um den </a:t>
            </a:r>
            <a:r>
              <a:rPr lang="en-US" err="1"/>
              <a:t>kürzesten</a:t>
            </a:r>
            <a:r>
              <a:rPr lang="en-US"/>
              <a:t> </a:t>
            </a:r>
          </a:p>
          <a:p>
            <a:pPr marL="0" lvl="1" indent="0">
              <a:buNone/>
            </a:pPr>
            <a:r>
              <a:rPr lang="en-US"/>
              <a:t>   </a:t>
            </a:r>
            <a:r>
              <a:rPr lang="en-US" err="1"/>
              <a:t>Weg</a:t>
            </a:r>
            <a:r>
              <a:rPr lang="en-US"/>
              <a:t> </a:t>
            </a:r>
            <a:r>
              <a:rPr lang="en-US" err="1"/>
              <a:t>zwischen</a:t>
            </a:r>
            <a:r>
              <a:rPr lang="en-US"/>
              <a:t> dem </a:t>
            </a:r>
            <a:r>
              <a:rPr lang="en-US" err="1"/>
              <a:t>aktuellen</a:t>
            </a:r>
            <a:r>
              <a:rPr lang="en-US"/>
              <a:t> </a:t>
            </a:r>
            <a:r>
              <a:rPr lang="en-US" err="1"/>
              <a:t>Standort</a:t>
            </a:r>
            <a:r>
              <a:rPr lang="en-US"/>
              <a:t> und dem </a:t>
            </a:r>
            <a:r>
              <a:rPr lang="en-US" err="1"/>
              <a:t>Ziel</a:t>
            </a:r>
            <a:r>
              <a:rPr lang="en-US"/>
              <a:t> </a:t>
            </a:r>
            <a:r>
              <a:rPr lang="en-US" err="1"/>
              <a:t>zu</a:t>
            </a:r>
            <a:r>
              <a:rPr lang="en-US"/>
              <a:t> </a:t>
            </a:r>
            <a:r>
              <a:rPr lang="en-US" err="1"/>
              <a:t>finden</a:t>
            </a:r>
            <a:endParaRPr lang="en-US"/>
          </a:p>
          <a:p>
            <a:pPr lvl="1"/>
            <a:r>
              <a:rPr lang="en-US" err="1"/>
              <a:t>Beispiele</a:t>
            </a:r>
            <a:endParaRPr lang="en-US"/>
          </a:p>
          <a:p>
            <a:pPr lvl="2"/>
            <a:r>
              <a:rPr lang="en-US"/>
              <a:t>Google Maps</a:t>
            </a:r>
          </a:p>
          <a:p>
            <a:pPr lvl="2"/>
            <a:r>
              <a:rPr lang="en-US"/>
              <a:t>Apple </a:t>
            </a:r>
            <a:r>
              <a:rPr lang="en-US" err="1"/>
              <a:t>Karten</a:t>
            </a:r>
            <a:endParaRPr lang="en-US"/>
          </a:p>
          <a:p>
            <a:pPr lvl="2"/>
            <a:r>
              <a:rPr lang="en-US"/>
              <a:t>Autos</a:t>
            </a:r>
          </a:p>
          <a:p>
            <a:pPr lvl="2"/>
            <a:r>
              <a:rPr lang="en-US" err="1"/>
              <a:t>Drohnen</a:t>
            </a:r>
            <a:endParaRPr lang="en-US"/>
          </a:p>
          <a:p>
            <a:pPr lvl="2"/>
            <a:r>
              <a:rPr lang="en-US" err="1"/>
              <a:t>Roboter</a:t>
            </a:r>
            <a:r>
              <a:rPr lang="en-US"/>
              <a:t> (Digital Warehouse)</a:t>
            </a:r>
          </a:p>
        </p:txBody>
      </p:sp>
      <p:sp>
        <p:nvSpPr>
          <p:cNvPr id="4" name="Title"/>
          <p:cNvSpPr>
            <a:spLocks noGrp="1"/>
          </p:cNvSpPr>
          <p:nvPr>
            <p:ph type="title"/>
          </p:nvPr>
        </p:nvSpPr>
        <p:spPr>
          <a:xfrm>
            <a:off x="504001" y="504000"/>
            <a:ext cx="11186476" cy="677108"/>
          </a:xfrm>
        </p:spPr>
        <p:txBody>
          <a:bodyPr/>
          <a:lstStyle/>
          <a:p>
            <a:r>
              <a:rPr lang="en-US" err="1"/>
              <a:t>Anwendungsmöglichkeit</a:t>
            </a:r>
            <a:br>
              <a:rPr lang="en-US"/>
            </a:br>
            <a:r>
              <a:rPr lang="en-US" sz="2000" b="0">
                <a:solidFill>
                  <a:schemeClr val="accent1"/>
                </a:solidFill>
              </a:rPr>
              <a:t>Navigation</a:t>
            </a:r>
          </a:p>
        </p:txBody>
      </p:sp>
      <p:pic>
        <p:nvPicPr>
          <p:cNvPr id="3" name="Picture 2">
            <a:extLst>
              <a:ext uri="{FF2B5EF4-FFF2-40B4-BE49-F238E27FC236}">
                <a16:creationId xmlns:a16="http://schemas.microsoft.com/office/drawing/2014/main" id="{789BCBC6-0DA7-4332-B230-23466F85279F}"/>
              </a:ext>
            </a:extLst>
          </p:cNvPr>
          <p:cNvPicPr>
            <a:picLocks noChangeAspect="1"/>
          </p:cNvPicPr>
          <p:nvPr/>
        </p:nvPicPr>
        <p:blipFill>
          <a:blip r:embed="rId2"/>
          <a:stretch>
            <a:fillRect/>
          </a:stretch>
        </p:blipFill>
        <p:spPr>
          <a:xfrm>
            <a:off x="8639422" y="1903473"/>
            <a:ext cx="3051054" cy="3051054"/>
          </a:xfrm>
          <a:prstGeom prst="rect">
            <a:avLst/>
          </a:prstGeom>
        </p:spPr>
      </p:pic>
    </p:spTree>
    <p:extLst>
      <p:ext uri="{BB962C8B-B14F-4D97-AF65-F5344CB8AC3E}">
        <p14:creationId xmlns:p14="http://schemas.microsoft.com/office/powerpoint/2010/main" val="3042811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vider"/>
          <p:cNvSpPr>
            <a:spLocks noGrp="1"/>
          </p:cNvSpPr>
          <p:nvPr>
            <p:ph type="ctrTitle"/>
          </p:nvPr>
        </p:nvSpPr>
        <p:spPr/>
        <p:txBody>
          <a:bodyPr/>
          <a:lstStyle/>
          <a:p>
            <a:r>
              <a:rPr lang="en-US"/>
              <a:t>Dijkstra’s </a:t>
            </a:r>
            <a:r>
              <a:rPr lang="en-US">
                <a:solidFill>
                  <a:schemeClr val="accent1"/>
                </a:solidFill>
              </a:rPr>
              <a:t>Shortest Path</a:t>
            </a:r>
          </a:p>
        </p:txBody>
      </p:sp>
    </p:spTree>
    <p:extLst>
      <p:ext uri="{BB962C8B-B14F-4D97-AF65-F5344CB8AC3E}">
        <p14:creationId xmlns:p14="http://schemas.microsoft.com/office/powerpoint/2010/main" val="1613190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p:cNvSpPr>
            <a:spLocks noGrp="1"/>
          </p:cNvSpPr>
          <p:nvPr>
            <p:ph type="body" sz="quarter" idx="10"/>
          </p:nvPr>
        </p:nvSpPr>
        <p:spPr/>
        <p:txBody>
          <a:bodyPr/>
          <a:lstStyle/>
          <a:p>
            <a:pPr lvl="0"/>
            <a:r>
              <a:rPr lang="en-US"/>
              <a:t>Undirected Graphs</a:t>
            </a:r>
          </a:p>
          <a:p>
            <a:pPr lvl="1"/>
            <a:r>
              <a:rPr lang="en-US"/>
              <a:t>Die Edges </a:t>
            </a:r>
            <a:r>
              <a:rPr lang="en-US" err="1"/>
              <a:t>haben</a:t>
            </a:r>
            <a:r>
              <a:rPr lang="en-US"/>
              <a:t> </a:t>
            </a:r>
            <a:r>
              <a:rPr lang="en-US" err="1"/>
              <a:t>keine</a:t>
            </a:r>
            <a:r>
              <a:rPr lang="en-US"/>
              <a:t> </a:t>
            </a:r>
            <a:r>
              <a:rPr lang="en-US" err="1"/>
              <a:t>Orientierung</a:t>
            </a:r>
            <a:r>
              <a:rPr lang="en-US"/>
              <a:t> </a:t>
            </a:r>
            <a:r>
              <a:rPr lang="en-US" err="1"/>
              <a:t>oder</a:t>
            </a:r>
            <a:r>
              <a:rPr lang="en-US"/>
              <a:t> </a:t>
            </a:r>
            <a:r>
              <a:rPr lang="en-US" err="1"/>
              <a:t>Richtung</a:t>
            </a:r>
            <a:endParaRPr lang="en-US"/>
          </a:p>
          <a:p>
            <a:pPr lvl="1"/>
            <a:r>
              <a:rPr lang="en-US"/>
              <a:t>Die Edge (u, v) </a:t>
            </a:r>
            <a:r>
              <a:rPr lang="en-US" err="1"/>
              <a:t>ist</a:t>
            </a:r>
            <a:r>
              <a:rPr lang="en-US"/>
              <a:t> </a:t>
            </a:r>
            <a:r>
              <a:rPr lang="en-US" err="1"/>
              <a:t>identisch</a:t>
            </a:r>
            <a:r>
              <a:rPr lang="en-US"/>
              <a:t> </a:t>
            </a:r>
            <a:r>
              <a:rPr lang="en-US" err="1"/>
              <a:t>mit</a:t>
            </a:r>
            <a:r>
              <a:rPr lang="en-US"/>
              <a:t> der </a:t>
            </a:r>
            <a:r>
              <a:rPr lang="en-US" err="1"/>
              <a:t>Kante</a:t>
            </a:r>
            <a:r>
              <a:rPr lang="en-US"/>
              <a:t> (v, u)</a:t>
            </a:r>
          </a:p>
          <a:p>
            <a:pPr lvl="1"/>
            <a:r>
              <a:rPr lang="en-US"/>
              <a:t>Die Vertices </a:t>
            </a:r>
            <a:r>
              <a:rPr lang="en-US" err="1"/>
              <a:t>könnten</a:t>
            </a:r>
            <a:r>
              <a:rPr lang="en-US"/>
              <a:t> </a:t>
            </a:r>
            <a:r>
              <a:rPr lang="en-US" err="1"/>
              <a:t>Städte</a:t>
            </a:r>
            <a:r>
              <a:rPr lang="en-US"/>
              <a:t> </a:t>
            </a:r>
            <a:r>
              <a:rPr lang="en-US" err="1"/>
              <a:t>darstellen</a:t>
            </a:r>
            <a:r>
              <a:rPr lang="en-US"/>
              <a:t> und </a:t>
            </a:r>
          </a:p>
          <a:p>
            <a:pPr marL="0" lvl="1" indent="0">
              <a:buNone/>
            </a:pPr>
            <a:r>
              <a:rPr lang="en-US"/>
              <a:t>   </a:t>
            </a:r>
            <a:r>
              <a:rPr lang="en-US" err="1"/>
              <a:t>eine</a:t>
            </a:r>
            <a:r>
              <a:rPr lang="en-US"/>
              <a:t> Edge </a:t>
            </a:r>
            <a:r>
              <a:rPr lang="en-US" err="1"/>
              <a:t>könnte</a:t>
            </a:r>
            <a:r>
              <a:rPr lang="en-US"/>
              <a:t> </a:t>
            </a:r>
            <a:r>
              <a:rPr lang="en-US" err="1"/>
              <a:t>eine</a:t>
            </a:r>
            <a:r>
              <a:rPr lang="en-US"/>
              <a:t> </a:t>
            </a:r>
            <a:r>
              <a:rPr lang="en-US" err="1"/>
              <a:t>bidirektionale</a:t>
            </a:r>
            <a:r>
              <a:rPr lang="en-US"/>
              <a:t> </a:t>
            </a:r>
            <a:r>
              <a:rPr lang="en-US" err="1"/>
              <a:t>Straße</a:t>
            </a:r>
            <a:r>
              <a:rPr lang="en-US"/>
              <a:t> </a:t>
            </a:r>
            <a:r>
              <a:rPr lang="en-US" err="1"/>
              <a:t>representieren</a:t>
            </a:r>
            <a:endParaRPr lang="en-US"/>
          </a:p>
        </p:txBody>
      </p:sp>
      <p:sp>
        <p:nvSpPr>
          <p:cNvPr id="4" name="Title"/>
          <p:cNvSpPr>
            <a:spLocks noGrp="1"/>
          </p:cNvSpPr>
          <p:nvPr>
            <p:ph type="title"/>
          </p:nvPr>
        </p:nvSpPr>
        <p:spPr>
          <a:xfrm>
            <a:off x="504001" y="504000"/>
            <a:ext cx="11186476" cy="677108"/>
          </a:xfrm>
        </p:spPr>
        <p:txBody>
          <a:bodyPr/>
          <a:lstStyle/>
          <a:p>
            <a:r>
              <a:rPr lang="en-US"/>
              <a:t>Dijkstra’s Shortest Path Algorithm</a:t>
            </a:r>
            <a:br>
              <a:rPr lang="en-US"/>
            </a:br>
            <a:r>
              <a:rPr lang="en-US" sz="2000" b="0" err="1">
                <a:solidFill>
                  <a:schemeClr val="accent1"/>
                </a:solidFill>
              </a:rPr>
              <a:t>Graphen</a:t>
            </a:r>
            <a:endParaRPr lang="en-US" sz="2000" b="0"/>
          </a:p>
        </p:txBody>
      </p:sp>
      <p:pic>
        <p:nvPicPr>
          <p:cNvPr id="3" name="Picture 2">
            <a:extLst>
              <a:ext uri="{FF2B5EF4-FFF2-40B4-BE49-F238E27FC236}">
                <a16:creationId xmlns:a16="http://schemas.microsoft.com/office/drawing/2014/main" id="{07D9A331-CE48-4C4D-9300-F251E0ECD785}"/>
              </a:ext>
            </a:extLst>
          </p:cNvPr>
          <p:cNvPicPr>
            <a:picLocks noChangeAspect="1"/>
          </p:cNvPicPr>
          <p:nvPr/>
        </p:nvPicPr>
        <p:blipFill>
          <a:blip r:embed="rId2"/>
          <a:stretch>
            <a:fillRect/>
          </a:stretch>
        </p:blipFill>
        <p:spPr>
          <a:xfrm>
            <a:off x="8072476" y="1620000"/>
            <a:ext cx="3618000" cy="3618000"/>
          </a:xfrm>
          <a:prstGeom prst="rect">
            <a:avLst/>
          </a:prstGeom>
        </p:spPr>
      </p:pic>
    </p:spTree>
    <p:extLst>
      <p:ext uri="{BB962C8B-B14F-4D97-AF65-F5344CB8AC3E}">
        <p14:creationId xmlns:p14="http://schemas.microsoft.com/office/powerpoint/2010/main" val="27328697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p:cNvSpPr>
            <a:spLocks noGrp="1"/>
          </p:cNvSpPr>
          <p:nvPr>
            <p:ph type="body" sz="quarter" idx="10"/>
          </p:nvPr>
        </p:nvSpPr>
        <p:spPr/>
        <p:txBody>
          <a:bodyPr/>
          <a:lstStyle/>
          <a:p>
            <a:pPr lvl="0"/>
            <a:r>
              <a:rPr lang="en-US"/>
              <a:t>Directed Graphs</a:t>
            </a:r>
          </a:p>
          <a:p>
            <a:pPr lvl="1"/>
            <a:r>
              <a:rPr lang="en-US"/>
              <a:t>Die Edges </a:t>
            </a:r>
            <a:r>
              <a:rPr lang="en-US" err="1"/>
              <a:t>haben</a:t>
            </a:r>
            <a:r>
              <a:rPr lang="en-US"/>
              <a:t> </a:t>
            </a:r>
            <a:r>
              <a:rPr lang="en-US" err="1"/>
              <a:t>eine</a:t>
            </a:r>
            <a:r>
              <a:rPr lang="en-US"/>
              <a:t> </a:t>
            </a:r>
            <a:r>
              <a:rPr lang="en-US" err="1"/>
              <a:t>Orientierung</a:t>
            </a:r>
            <a:r>
              <a:rPr lang="en-US"/>
              <a:t> </a:t>
            </a:r>
            <a:r>
              <a:rPr lang="en-US" err="1"/>
              <a:t>oder</a:t>
            </a:r>
            <a:r>
              <a:rPr lang="en-US"/>
              <a:t> </a:t>
            </a:r>
            <a:r>
              <a:rPr lang="en-US" err="1"/>
              <a:t>Richtung</a:t>
            </a:r>
            <a:endParaRPr lang="en-US"/>
          </a:p>
          <a:p>
            <a:pPr lvl="1"/>
            <a:r>
              <a:rPr lang="en-US"/>
              <a:t>Die Edge (u, v) </a:t>
            </a:r>
            <a:r>
              <a:rPr lang="en-US" err="1"/>
              <a:t>ist</a:t>
            </a:r>
            <a:r>
              <a:rPr lang="en-US"/>
              <a:t> die Edge von Vertex u </a:t>
            </a:r>
            <a:r>
              <a:rPr lang="en-US" err="1"/>
              <a:t>zu</a:t>
            </a:r>
            <a:r>
              <a:rPr lang="en-US"/>
              <a:t> Vertex v</a:t>
            </a:r>
          </a:p>
          <a:p>
            <a:pPr lvl="1"/>
            <a:r>
              <a:rPr lang="en-US"/>
              <a:t>Die Vertices </a:t>
            </a:r>
            <a:r>
              <a:rPr lang="en-US" err="1"/>
              <a:t>könnten</a:t>
            </a:r>
            <a:r>
              <a:rPr lang="en-US"/>
              <a:t> Menschen </a:t>
            </a:r>
            <a:r>
              <a:rPr lang="en-US" err="1"/>
              <a:t>darstellen</a:t>
            </a:r>
            <a:r>
              <a:rPr lang="en-US"/>
              <a:t> und </a:t>
            </a:r>
            <a:r>
              <a:rPr lang="en-US" err="1"/>
              <a:t>eine</a:t>
            </a:r>
            <a:r>
              <a:rPr lang="en-US"/>
              <a:t> Edge </a:t>
            </a:r>
          </a:p>
          <a:p>
            <a:pPr marL="0" lvl="1" indent="0">
              <a:buNone/>
            </a:pPr>
            <a:r>
              <a:rPr lang="en-US"/>
              <a:t>   </a:t>
            </a:r>
            <a:r>
              <a:rPr lang="en-US" err="1"/>
              <a:t>könnte</a:t>
            </a:r>
            <a:r>
              <a:rPr lang="en-US"/>
              <a:t> </a:t>
            </a:r>
            <a:r>
              <a:rPr lang="en-US" err="1"/>
              <a:t>eine</a:t>
            </a:r>
            <a:r>
              <a:rPr lang="en-US"/>
              <a:t> Person u sein, die Person v </a:t>
            </a:r>
            <a:r>
              <a:rPr lang="en-US" err="1"/>
              <a:t>ein</a:t>
            </a:r>
            <a:r>
              <a:rPr lang="en-US"/>
              <a:t> </a:t>
            </a:r>
            <a:r>
              <a:rPr lang="en-US" err="1"/>
              <a:t>Geschenk</a:t>
            </a:r>
            <a:r>
              <a:rPr lang="en-US"/>
              <a:t> </a:t>
            </a:r>
            <a:r>
              <a:rPr lang="en-US" err="1"/>
              <a:t>gekauft</a:t>
            </a:r>
            <a:r>
              <a:rPr lang="en-US"/>
              <a:t> hat</a:t>
            </a:r>
          </a:p>
        </p:txBody>
      </p:sp>
      <p:sp>
        <p:nvSpPr>
          <p:cNvPr id="4" name="Title"/>
          <p:cNvSpPr>
            <a:spLocks noGrp="1"/>
          </p:cNvSpPr>
          <p:nvPr>
            <p:ph type="title"/>
          </p:nvPr>
        </p:nvSpPr>
        <p:spPr>
          <a:xfrm>
            <a:off x="504001" y="504000"/>
            <a:ext cx="11186476" cy="677108"/>
          </a:xfrm>
        </p:spPr>
        <p:txBody>
          <a:bodyPr/>
          <a:lstStyle/>
          <a:p>
            <a:r>
              <a:rPr lang="en-US"/>
              <a:t>Dijkstra’s Shortest Path Algorithm</a:t>
            </a:r>
            <a:br>
              <a:rPr lang="en-US"/>
            </a:br>
            <a:r>
              <a:rPr lang="en-US" sz="2000" b="0" err="1">
                <a:solidFill>
                  <a:schemeClr val="accent1"/>
                </a:solidFill>
              </a:rPr>
              <a:t>Graphen</a:t>
            </a:r>
            <a:endParaRPr lang="en-US" sz="2000" b="0"/>
          </a:p>
        </p:txBody>
      </p:sp>
      <p:pic>
        <p:nvPicPr>
          <p:cNvPr id="3" name="Picture 2">
            <a:extLst>
              <a:ext uri="{FF2B5EF4-FFF2-40B4-BE49-F238E27FC236}">
                <a16:creationId xmlns:a16="http://schemas.microsoft.com/office/drawing/2014/main" id="{A74EE34C-1DC2-4275-96AE-D294C8F47A2D}"/>
              </a:ext>
            </a:extLst>
          </p:cNvPr>
          <p:cNvPicPr>
            <a:picLocks noChangeAspect="1"/>
          </p:cNvPicPr>
          <p:nvPr/>
        </p:nvPicPr>
        <p:blipFill>
          <a:blip r:embed="rId2"/>
          <a:stretch>
            <a:fillRect/>
          </a:stretch>
        </p:blipFill>
        <p:spPr>
          <a:xfrm>
            <a:off x="8072476" y="1620000"/>
            <a:ext cx="3618000" cy="3618000"/>
          </a:xfrm>
          <a:prstGeom prst="rect">
            <a:avLst/>
          </a:prstGeom>
        </p:spPr>
      </p:pic>
    </p:spTree>
    <p:extLst>
      <p:ext uri="{BB962C8B-B14F-4D97-AF65-F5344CB8AC3E}">
        <p14:creationId xmlns:p14="http://schemas.microsoft.com/office/powerpoint/2010/main" val="35018097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p:cNvSpPr>
            <a:spLocks noGrp="1"/>
          </p:cNvSpPr>
          <p:nvPr>
            <p:ph type="body" sz="quarter" idx="10"/>
          </p:nvPr>
        </p:nvSpPr>
        <p:spPr/>
        <p:txBody>
          <a:bodyPr/>
          <a:lstStyle/>
          <a:p>
            <a:pPr lvl="0"/>
            <a:r>
              <a:rPr lang="en-US"/>
              <a:t>Weighted Graphs</a:t>
            </a:r>
          </a:p>
          <a:p>
            <a:pPr lvl="1"/>
            <a:r>
              <a:rPr lang="en-US"/>
              <a:t>Vertices </a:t>
            </a:r>
            <a:r>
              <a:rPr lang="en-US" err="1"/>
              <a:t>können</a:t>
            </a:r>
            <a:r>
              <a:rPr lang="en-US"/>
              <a:t> </a:t>
            </a:r>
            <a:r>
              <a:rPr lang="en-US" err="1"/>
              <a:t>ein</a:t>
            </a:r>
            <a:r>
              <a:rPr lang="en-US"/>
              <a:t> </a:t>
            </a:r>
            <a:r>
              <a:rPr lang="en-US" err="1"/>
              <a:t>bestimmtes</a:t>
            </a:r>
            <a:r>
              <a:rPr lang="en-US"/>
              <a:t> </a:t>
            </a:r>
            <a:r>
              <a:rPr lang="en-US" err="1"/>
              <a:t>Gewicht</a:t>
            </a:r>
            <a:r>
              <a:rPr lang="en-US"/>
              <a:t> </a:t>
            </a:r>
            <a:r>
              <a:rPr lang="en-US" err="1"/>
              <a:t>enthalten</a:t>
            </a:r>
            <a:endParaRPr lang="en-US"/>
          </a:p>
          <a:p>
            <a:pPr lvl="1"/>
            <a:r>
              <a:rPr lang="en-US"/>
              <a:t>Das </a:t>
            </a:r>
            <a:r>
              <a:rPr lang="en-US" err="1"/>
              <a:t>Gewicht</a:t>
            </a:r>
            <a:r>
              <a:rPr lang="en-US"/>
              <a:t> </a:t>
            </a:r>
            <a:r>
              <a:rPr lang="en-US" err="1"/>
              <a:t>kann</a:t>
            </a:r>
            <a:r>
              <a:rPr lang="en-US"/>
              <a:t> </a:t>
            </a:r>
            <a:r>
              <a:rPr lang="en-US" err="1"/>
              <a:t>einen</a:t>
            </a:r>
            <a:r>
              <a:rPr lang="en-US"/>
              <a:t> </a:t>
            </a:r>
            <a:r>
              <a:rPr lang="en-US" err="1"/>
              <a:t>beliebigen</a:t>
            </a:r>
            <a:r>
              <a:rPr lang="en-US"/>
              <a:t> Wert </a:t>
            </a:r>
            <a:r>
              <a:rPr lang="en-US" err="1"/>
              <a:t>wie</a:t>
            </a:r>
            <a:r>
              <a:rPr lang="en-US"/>
              <a:t> </a:t>
            </a:r>
            <a:r>
              <a:rPr lang="en-US" err="1"/>
              <a:t>Kosten</a:t>
            </a:r>
            <a:r>
              <a:rPr lang="en-US"/>
              <a:t>, </a:t>
            </a:r>
            <a:r>
              <a:rPr lang="en-US" err="1"/>
              <a:t>Entfernung</a:t>
            </a:r>
            <a:r>
              <a:rPr lang="en-US"/>
              <a:t>, </a:t>
            </a:r>
          </a:p>
          <a:p>
            <a:pPr marL="0" lvl="1" indent="0">
              <a:buNone/>
            </a:pPr>
            <a:r>
              <a:rPr lang="en-US"/>
              <a:t>   </a:t>
            </a:r>
            <a:r>
              <a:rPr lang="en-US" err="1"/>
              <a:t>Menge</a:t>
            </a:r>
            <a:r>
              <a:rPr lang="en-US"/>
              <a:t> </a:t>
            </a:r>
            <a:r>
              <a:rPr lang="en-US" err="1"/>
              <a:t>usw</a:t>
            </a:r>
            <a:r>
              <a:rPr lang="en-US"/>
              <a:t>. </a:t>
            </a:r>
            <a:r>
              <a:rPr lang="en-US" err="1"/>
              <a:t>darstellen</a:t>
            </a:r>
            <a:endParaRPr lang="en-US"/>
          </a:p>
          <a:p>
            <a:pPr lvl="1"/>
            <a:r>
              <a:rPr lang="en-US"/>
              <a:t>Eine Edge in </a:t>
            </a:r>
            <a:r>
              <a:rPr lang="en-US" err="1"/>
              <a:t>einem</a:t>
            </a:r>
            <a:r>
              <a:rPr lang="en-US"/>
              <a:t> </a:t>
            </a:r>
            <a:r>
              <a:rPr lang="en-US" err="1"/>
              <a:t>solchen</a:t>
            </a:r>
            <a:r>
              <a:rPr lang="en-US"/>
              <a:t> Graph </a:t>
            </a:r>
            <a:r>
              <a:rPr lang="en-US" err="1"/>
              <a:t>wird</a:t>
            </a:r>
            <a:r>
              <a:rPr lang="en-US"/>
              <a:t> </a:t>
            </a:r>
            <a:r>
              <a:rPr lang="en-US" err="1"/>
              <a:t>als</a:t>
            </a:r>
            <a:r>
              <a:rPr lang="en-US"/>
              <a:t> Triplet (u, v, w) </a:t>
            </a:r>
            <a:r>
              <a:rPr lang="en-US" err="1"/>
              <a:t>dargestellt</a:t>
            </a:r>
            <a:endParaRPr lang="en-US"/>
          </a:p>
          <a:p>
            <a:pPr lvl="1"/>
            <a:r>
              <a:rPr lang="en-US"/>
              <a:t>Vertices </a:t>
            </a:r>
            <a:r>
              <a:rPr lang="en-US" err="1"/>
              <a:t>mit</a:t>
            </a:r>
            <a:r>
              <a:rPr lang="en-US"/>
              <a:t> </a:t>
            </a:r>
            <a:r>
              <a:rPr lang="en-US" err="1"/>
              <a:t>einem</a:t>
            </a:r>
            <a:r>
              <a:rPr lang="en-US"/>
              <a:t> </a:t>
            </a:r>
            <a:r>
              <a:rPr lang="en-US" err="1"/>
              <a:t>Gewicht</a:t>
            </a:r>
            <a:r>
              <a:rPr lang="en-US"/>
              <a:t> </a:t>
            </a:r>
            <a:r>
              <a:rPr lang="en-US" err="1"/>
              <a:t>können</a:t>
            </a:r>
            <a:r>
              <a:rPr lang="en-US"/>
              <a:t> in undirected </a:t>
            </a:r>
            <a:r>
              <a:rPr lang="en-US" err="1"/>
              <a:t>oder</a:t>
            </a:r>
            <a:r>
              <a:rPr lang="en-US"/>
              <a:t> </a:t>
            </a:r>
          </a:p>
          <a:p>
            <a:pPr marL="0" lvl="1" indent="0">
              <a:buNone/>
            </a:pPr>
            <a:r>
              <a:rPr lang="en-US"/>
              <a:t>   directed Graphs </a:t>
            </a:r>
            <a:r>
              <a:rPr lang="en-US" err="1"/>
              <a:t>vorkommen</a:t>
            </a:r>
            <a:endParaRPr lang="en-US"/>
          </a:p>
        </p:txBody>
      </p:sp>
      <p:sp>
        <p:nvSpPr>
          <p:cNvPr id="4" name="Title"/>
          <p:cNvSpPr>
            <a:spLocks noGrp="1"/>
          </p:cNvSpPr>
          <p:nvPr>
            <p:ph type="title"/>
          </p:nvPr>
        </p:nvSpPr>
        <p:spPr>
          <a:xfrm>
            <a:off x="504001" y="504000"/>
            <a:ext cx="11186476" cy="677108"/>
          </a:xfrm>
        </p:spPr>
        <p:txBody>
          <a:bodyPr/>
          <a:lstStyle/>
          <a:p>
            <a:r>
              <a:rPr lang="en-US"/>
              <a:t>Dijkstra’s Shortest Path Algorithm</a:t>
            </a:r>
            <a:br>
              <a:rPr lang="en-US"/>
            </a:br>
            <a:r>
              <a:rPr lang="en-US" sz="2000" b="0" err="1">
                <a:solidFill>
                  <a:schemeClr val="accent1"/>
                </a:solidFill>
              </a:rPr>
              <a:t>Graphen</a:t>
            </a:r>
            <a:endParaRPr lang="en-US" sz="2000" b="0"/>
          </a:p>
        </p:txBody>
      </p:sp>
      <p:pic>
        <p:nvPicPr>
          <p:cNvPr id="3" name="Picture 2">
            <a:extLst>
              <a:ext uri="{FF2B5EF4-FFF2-40B4-BE49-F238E27FC236}">
                <a16:creationId xmlns:a16="http://schemas.microsoft.com/office/drawing/2014/main" id="{C453A092-1D9D-4A57-BADE-1B00ACCB32A2}"/>
              </a:ext>
            </a:extLst>
          </p:cNvPr>
          <p:cNvPicPr>
            <a:picLocks noChangeAspect="1"/>
          </p:cNvPicPr>
          <p:nvPr/>
        </p:nvPicPr>
        <p:blipFill>
          <a:blip r:embed="rId2"/>
          <a:stretch>
            <a:fillRect/>
          </a:stretch>
        </p:blipFill>
        <p:spPr>
          <a:xfrm>
            <a:off x="8072476" y="1620000"/>
            <a:ext cx="3618000" cy="3618000"/>
          </a:xfrm>
          <a:prstGeom prst="rect">
            <a:avLst/>
          </a:prstGeom>
        </p:spPr>
      </p:pic>
    </p:spTree>
    <p:extLst>
      <p:ext uri="{BB962C8B-B14F-4D97-AF65-F5344CB8AC3E}">
        <p14:creationId xmlns:p14="http://schemas.microsoft.com/office/powerpoint/2010/main" val="3758971385"/>
      </p:ext>
    </p:extLst>
  </p:cSld>
  <p:clrMapOvr>
    <a:masterClrMapping/>
  </p:clrMapOvr>
</p:sld>
</file>

<file path=ppt/theme/theme1.xml><?xml version="1.0" encoding="utf-8"?>
<a:theme xmlns:a="http://schemas.openxmlformats.org/drawingml/2006/main" name="SAP 2020 16x9 black">
  <a:themeElements>
    <a:clrScheme name="SAP_colors_2018">
      <a:dk1>
        <a:srgbClr val="000000"/>
      </a:dk1>
      <a:lt1>
        <a:srgbClr val="FFFFFF"/>
      </a:lt1>
      <a:dk2>
        <a:srgbClr val="999999"/>
      </a:dk2>
      <a:lt2>
        <a:srgbClr val="CCCCCC"/>
      </a:lt2>
      <a:accent1>
        <a:srgbClr val="F0AB00"/>
      </a:accent1>
      <a:accent2>
        <a:srgbClr val="666666"/>
      </a:accent2>
      <a:accent3>
        <a:srgbClr val="008FD3"/>
      </a:accent3>
      <a:accent4>
        <a:srgbClr val="4FB81C"/>
      </a:accent4>
      <a:accent5>
        <a:srgbClr val="E35500"/>
      </a:accent5>
      <a:accent6>
        <a:srgbClr val="760A85"/>
      </a:accent6>
      <a:hlink>
        <a:srgbClr val="008FD3"/>
      </a:hlink>
      <a:folHlink>
        <a:srgbClr val="008FD3"/>
      </a:folHlink>
    </a:clrScheme>
    <a:fontScheme name="SAP Fonts">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noFill/>
        <a:ln w="25400" algn="ctr">
          <a:solidFill>
            <a:schemeClr val="tx1"/>
          </a:solidFill>
          <a:miter lim="800000"/>
          <a:headEnd/>
          <a:tailEnd/>
        </a:ln>
      </a:spPr>
      <a:bodyPr lIns="90000" tIns="72000" rIns="90000" bIns="72000" rtlCol="0" anchor="ctr"/>
      <a:lstStyle>
        <a:defPPr marR="0" algn="ctr" defTabSz="914400" eaLnBrk="1" fontAlgn="base" latinLnBrk="0" hangingPunct="1">
          <a:lnSpc>
            <a:spcPct val="100000"/>
          </a:lnSpc>
          <a:spcBef>
            <a:spcPct val="50000"/>
          </a:spcBef>
          <a:spcAft>
            <a:spcPct val="0"/>
          </a:spcAft>
          <a:buClr>
            <a:srgbClr val="F0AB00"/>
          </a:buClr>
          <a:buSzPct val="80000"/>
          <a:tabLst/>
          <a:defRPr kumimoji="0" sz="1800" b="0" i="0" u="none" strike="noStrike" kern="0" cap="none" spc="0" normalizeH="0" baseline="0" noProof="0" dirty="0" err="1" smtClean="0">
            <a:ln>
              <a:noFill/>
            </a:ln>
            <a:effectLst/>
            <a:uLnTx/>
            <a:uFillTx/>
            <a:ea typeface="Arial Unicode MS" pitchFamily="34" charset="-128"/>
            <a:cs typeface="Arial Unicode MS" pitchFamily="34" charset="-128"/>
          </a:defRPr>
        </a:defPPr>
      </a:lstStyle>
    </a:spDef>
    <a:lnDef>
      <a:spPr>
        <a:ln w="25400">
          <a:solidFill>
            <a:schemeClr val="tx1"/>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fontAlgn="base">
          <a:spcBef>
            <a:spcPct val="50000"/>
          </a:spcBef>
          <a:spcAft>
            <a:spcPct val="0"/>
          </a:spcAft>
          <a:buClr>
            <a:srgbClr val="F0AB00"/>
          </a:buClr>
          <a:buSzPct val="80000"/>
          <a:defRPr sz="1800" kern="0" dirty="0" err="1" smtClean="0">
            <a:ea typeface="Arial Unicode MS" pitchFamily="34" charset="-128"/>
            <a:cs typeface="Arial Unicode MS" pitchFamily="34" charset="-128"/>
          </a:defRPr>
        </a:defPPr>
      </a:lstStyle>
    </a:txDef>
  </a:objectDefaults>
  <a:extraClrSchemeLst/>
  <a:extLst>
    <a:ext uri="{05A4C25C-085E-4340-85A3-A5531E510DB2}">
      <thm15:themeFamily xmlns:thm15="http://schemas.microsoft.com/office/thememl/2012/main" name="Presentation4" id="{17B3B8BB-DF29-9242-815E-4AC3DBC0C708}" vid="{7CF5299C-2A92-CF42-A4CD-0D6C1A7BE97A}"/>
    </a:ext>
  </a:extLst>
</a:theme>
</file>

<file path=ppt/theme/theme2.xml><?xml version="1.0" encoding="utf-8"?>
<a:theme xmlns:a="http://schemas.openxmlformats.org/drawingml/2006/main" name="Office Theme">
  <a:themeElements>
    <a:clrScheme name="SAP_Colors2011_1.1">
      <a:dk1>
        <a:srgbClr val="000000"/>
      </a:dk1>
      <a:lt1>
        <a:srgbClr val="FFFFFF"/>
      </a:lt1>
      <a:dk2>
        <a:srgbClr val="0076CB"/>
      </a:dk2>
      <a:lt2>
        <a:srgbClr val="CCCCCC"/>
      </a:lt2>
      <a:accent1>
        <a:srgbClr val="F0AB00"/>
      </a:accent1>
      <a:accent2>
        <a:srgbClr val="666666"/>
      </a:accent2>
      <a:accent3>
        <a:srgbClr val="0076CB"/>
      </a:accent3>
      <a:accent4>
        <a:srgbClr val="4FB81C"/>
      </a:accent4>
      <a:accent5>
        <a:srgbClr val="E35500"/>
      </a:accent5>
      <a:accent6>
        <a:srgbClr val="760A85"/>
      </a:accent6>
      <a:hlink>
        <a:srgbClr val="666666"/>
      </a:hlink>
      <a:folHlink>
        <a:srgbClr val="CCCCCC"/>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SAP_Colors2011">
      <a:dk1>
        <a:srgbClr val="000000"/>
      </a:dk1>
      <a:lt1>
        <a:srgbClr val="FFFFFF"/>
      </a:lt1>
      <a:dk2>
        <a:srgbClr val="00AFE3"/>
      </a:dk2>
      <a:lt2>
        <a:srgbClr val="CCCCCC"/>
      </a:lt2>
      <a:accent1>
        <a:srgbClr val="FDB913"/>
      </a:accent1>
      <a:accent2>
        <a:srgbClr val="626366"/>
      </a:accent2>
      <a:accent3>
        <a:srgbClr val="0082C9"/>
      </a:accent3>
      <a:accent4>
        <a:srgbClr val="4BBE44"/>
      </a:accent4>
      <a:accent5>
        <a:srgbClr val="B1D249"/>
      </a:accent5>
      <a:accent6>
        <a:srgbClr val="80298F"/>
      </a:accent6>
      <a:hlink>
        <a:srgbClr val="04357B"/>
      </a:hlink>
      <a:folHlink>
        <a:srgbClr val="999999"/>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ResponsibleContact xmlns="47fc58d8-9f4b-4bc8-b278-c3cb6f298023">
      <UserInfo>
        <DisplayName/>
        <AccountId xsi:nil="true"/>
        <AccountType/>
      </UserInfo>
    </ResponsibleContact>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615F0F9DCBF1E94796646FCF98A7C072" ma:contentTypeVersion="11" ma:contentTypeDescription="Create a new document." ma:contentTypeScope="" ma:versionID="6656657534c8828e87b206ac9b61a8a1">
  <xsd:schema xmlns:xsd="http://www.w3.org/2001/XMLSchema" xmlns:xs="http://www.w3.org/2001/XMLSchema" xmlns:p="http://schemas.microsoft.com/office/2006/metadata/properties" xmlns:ns2="0e00d59e-b0d2-4e67-be34-67e465b0fbed" xmlns:ns3="47fc58d8-9f4b-4bc8-b278-c3cb6f298023" targetNamespace="http://schemas.microsoft.com/office/2006/metadata/properties" ma:root="true" ma:fieldsID="3e9d6e37e8770a93f7f04b9f0c03eff2" ns2:_="" ns3:_="">
    <xsd:import namespace="0e00d59e-b0d2-4e67-be34-67e465b0fbed"/>
    <xsd:import namespace="47fc58d8-9f4b-4bc8-b278-c3cb6f298023"/>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DateTaken" minOccurs="0"/>
                <xsd:element ref="ns3:MediaServiceAutoTags" minOccurs="0"/>
                <xsd:element ref="ns3:MediaServiceGenerationTime" minOccurs="0"/>
                <xsd:element ref="ns3:MediaServiceEventHashCode" minOccurs="0"/>
                <xsd:element ref="ns3:MediaServiceOCR" minOccurs="0"/>
                <xsd:element ref="ns3:ResponsibleContact" minOccurs="0"/>
                <xsd:element ref="ns3: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e00d59e-b0d2-4e67-be34-67e465b0fbed"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47fc58d8-9f4b-4bc8-b278-c3cb6f298023"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ResponsibleContact" ma:index="17" nillable="true" ma:displayName="Responsible Contact" ma:format="Dropdown" ma:list="UserInfo" ma:SharePointGroup="0" ma:internalName="ResponsibleContact">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MediaServiceLocation" ma:index="18" nillable="true" ma:displayName="Location"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5C1D00C-D380-4A8A-881E-03688FCC3109}">
  <ds:schemaRefs>
    <ds:schemaRef ds:uri="47fc58d8-9f4b-4bc8-b278-c3cb6f298023"/>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398FD485-E434-4109-8170-8E0CFCDC1783}">
  <ds:schemaRefs>
    <ds:schemaRef ds:uri="http://schemas.microsoft.com/sharepoint/v3/contenttype/forms"/>
  </ds:schemaRefs>
</ds:datastoreItem>
</file>

<file path=customXml/itemProps3.xml><?xml version="1.0" encoding="utf-8"?>
<ds:datastoreItem xmlns:ds="http://schemas.openxmlformats.org/officeDocument/2006/customXml" ds:itemID="{DE1E1F54-06F8-4B11-A8A2-4A0196ECD2B2}">
  <ds:schemaRefs>
    <ds:schemaRef ds:uri="0e00d59e-b0d2-4e67-be34-67e465b0fbed"/>
    <ds:schemaRef ds:uri="47fc58d8-9f4b-4bc8-b278-c3cb6f298023"/>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SAP_2020_16x9_Black</Template>
  <TotalTime>216</TotalTime>
  <Words>918</Words>
  <Application>Microsoft Office PowerPoint</Application>
  <PresentationFormat>Custom</PresentationFormat>
  <Paragraphs>158</Paragraphs>
  <Slides>45</Slides>
  <Notes>6</Notes>
  <HiddenSlides>2</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45</vt:i4>
      </vt:variant>
    </vt:vector>
  </HeadingPairs>
  <TitlesOfParts>
    <vt:vector size="52" baseType="lpstr">
      <vt:lpstr>Arial</vt:lpstr>
      <vt:lpstr>Cambria Math</vt:lpstr>
      <vt:lpstr>Courier New</vt:lpstr>
      <vt:lpstr>Symbol</vt:lpstr>
      <vt:lpstr>Wingdings</vt:lpstr>
      <vt:lpstr>Wingdings</vt:lpstr>
      <vt:lpstr>SAP 2020 16x9 black</vt:lpstr>
      <vt:lpstr>Graphen Dijkstra-Algorithmus</vt:lpstr>
      <vt:lpstr>Agenda</vt:lpstr>
      <vt:lpstr>Anwendungsmöglichkeiten</vt:lpstr>
      <vt:lpstr>Anwendungsmöglichkeiten Netzwerke</vt:lpstr>
      <vt:lpstr>Anwendungsmöglichkeit Navigation</vt:lpstr>
      <vt:lpstr>Dijkstra’s Shortest Path</vt:lpstr>
      <vt:lpstr>Dijkstra’s Shortest Path Algorithm Graphen</vt:lpstr>
      <vt:lpstr>Dijkstra’s Shortest Path Algorithm Graphen</vt:lpstr>
      <vt:lpstr>Dijkstra’s Shortest Path Algorithm Graphen</vt:lpstr>
      <vt:lpstr>Dijkstra’s Shortest Path Algorithm Voraussetzungen</vt:lpstr>
      <vt:lpstr>Dijkstra’s Shortest Path Algorithm Algorithmus</vt:lpstr>
      <vt:lpstr>Dijkstra’s Shortest Path Algorithm Algorithmus</vt:lpstr>
      <vt:lpstr>Dijkstra’s Shortest Path Algorithm Algorithmus</vt:lpstr>
      <vt:lpstr>Dijkstra’s Shortest Path Algorithm Algorithmus</vt:lpstr>
      <vt:lpstr>Dijkstra’s Shortest Path Algorithm Algorithmus</vt:lpstr>
      <vt:lpstr>Dijkstra’s Shortest Path Algorithm Algorithmus</vt:lpstr>
      <vt:lpstr>Dijkstra’s Shortest Path Algorithm Algorithmus</vt:lpstr>
      <vt:lpstr>Dijkstra’s Shortest Path Algorithm Algorithmus</vt:lpstr>
      <vt:lpstr>Dijkstra’s Shortest Path Algorithm Algorithmus</vt:lpstr>
      <vt:lpstr>Dijkstra’s Shortest Path Algorithm Algorithmus</vt:lpstr>
      <vt:lpstr>Dijkstra’s Shortest Path Algorithm Algorithmus</vt:lpstr>
      <vt:lpstr>Dijkstra’s Shortest Path Algorithm Algorithmus</vt:lpstr>
      <vt:lpstr>Dijkstra’s Shortest Path Algorithm Algorithmus</vt:lpstr>
      <vt:lpstr>Dijkstra’s Shortest Path Algorithm Algorithmus</vt:lpstr>
      <vt:lpstr>Dijkstra’s Shortest Path Algorithm Algorithmus</vt:lpstr>
      <vt:lpstr>Dijkstra’s Shortest Path Algorithm Algorithmus</vt:lpstr>
      <vt:lpstr>Dijkstra’s Shortest Path Algorithm Algorithmus</vt:lpstr>
      <vt:lpstr>Dijkstra’s Shortest Path Algorithm Algorithmus</vt:lpstr>
      <vt:lpstr>Dijkstra’s Shortest Path Algorithm Algorithmus</vt:lpstr>
      <vt:lpstr>Dijkstra’s Shortest Path Algorithm Algorithmus</vt:lpstr>
      <vt:lpstr>Dijkstra’s Shortest Path Algorithm Algorithmus</vt:lpstr>
      <vt:lpstr>Dijkstra’s Shortest Path Algorithm Algorithmus</vt:lpstr>
      <vt:lpstr>Dijkstra’s Shortest Path Algorithm Algorithmus</vt:lpstr>
      <vt:lpstr>Dijkstra’s Shortest Path Algorithm Algorithmus</vt:lpstr>
      <vt:lpstr>Dijkstra’s Shortest Path Algorithm Algorithmus</vt:lpstr>
      <vt:lpstr>Dijkstra’s Shortest Path Algorithm Komplexität</vt:lpstr>
      <vt:lpstr>Erweiterung von Dijkstra’s Algorithm</vt:lpstr>
      <vt:lpstr>Erweiterung von Dijkstra’s Algorithm A* Search</vt:lpstr>
      <vt:lpstr>Erweiterung von Dijkstra’s Algorithm A* Search</vt:lpstr>
      <vt:lpstr>Demonstration</vt:lpstr>
      <vt:lpstr>PowerPoint Presentation</vt:lpstr>
      <vt:lpstr>Quellenangaben</vt:lpstr>
      <vt:lpstr>Thank you.</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Goes Here and Here and Here</dc:title>
  <dc:creator>SAP SE</dc:creator>
  <cp:keywords>2020/16:9/black</cp:keywords>
  <cp:lastModifiedBy>Gilbert, Andre-Anan</cp:lastModifiedBy>
  <cp:revision>14</cp:revision>
  <dcterms:created xsi:type="dcterms:W3CDTF">2021-06-15T11:57:50Z</dcterms:created>
  <dcterms:modified xsi:type="dcterms:W3CDTF">2021-06-24T15:56:52Z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AdHocReviewCycleID">
    <vt:i4>1101452479</vt:i4>
  </property>
  <property fmtid="{D5CDD505-2E9C-101B-9397-08002B2CF9AE}" pid="3" name="_NewReviewCycle">
    <vt:lpwstr/>
  </property>
  <property fmtid="{D5CDD505-2E9C-101B-9397-08002B2CF9AE}" pid="4" name="_EmailSubject">
    <vt:lpwstr>SAP - PPT Exploration (Updated)</vt:lpwstr>
  </property>
  <property fmtid="{D5CDD505-2E9C-101B-9397-08002B2CF9AE}" pid="5" name="_AuthorEmail">
    <vt:lpwstr>heidi.bitz@sap.com</vt:lpwstr>
  </property>
  <property fmtid="{D5CDD505-2E9C-101B-9397-08002B2CF9AE}" pid="6" name="_AuthorEmailDisplayName">
    <vt:lpwstr>Bitz, Heidi</vt:lpwstr>
  </property>
  <property fmtid="{D5CDD505-2E9C-101B-9397-08002B2CF9AE}" pid="7" name="_PreviousAdHocReviewCycleID">
    <vt:i4>1357826825</vt:i4>
  </property>
  <property fmtid="{D5CDD505-2E9C-101B-9397-08002B2CF9AE}" pid="8" name="ContentTypeId">
    <vt:lpwstr>0x010100615F0F9DCBF1E94796646FCF98A7C072</vt:lpwstr>
  </property>
</Properties>
</file>